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0080625" cy="567055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00" y="-72"/>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3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3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3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35"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36"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37"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38"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39"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40"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46"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4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5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5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5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5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6"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5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6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6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6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6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6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6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6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7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7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7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7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75"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76"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77"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78"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79"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80"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86"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8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9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9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9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9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0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0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0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10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1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11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15"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16"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17"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18"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19"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20"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29"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1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1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1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58"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59"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60"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61"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62"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63"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69"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7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7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7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7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18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8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18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8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8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9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19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9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9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19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19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98"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199"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00"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01"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02"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03"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09"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1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2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1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21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22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2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22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22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22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22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1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ru-RU" sz="3200" b="0" strike="noStrike" spc="-1">
              <a:latin typeface="Arial"/>
            </a:endParaRPr>
          </a:p>
        </p:txBody>
      </p:sp>
      <p:sp>
        <p:nvSpPr>
          <p:cNvPr id="1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3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ru-RU" sz="3200" b="0" strike="noStrike" spc="-1">
              <a:latin typeface="Arial"/>
            </a:endParaRPr>
          </a:p>
        </p:txBody>
      </p:sp>
      <p:sp>
        <p:nvSpPr>
          <p:cNvPr id="23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23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2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ru-RU" sz="3200" b="0" strike="noStrike" spc="-1">
              <a:latin typeface="Arial"/>
            </a:endParaRPr>
          </a:p>
        </p:txBody>
      </p:sp>
      <p:sp>
        <p:nvSpPr>
          <p:cNvPr id="23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38" name="PlaceHolder 2"/>
          <p:cNvSpPr>
            <a:spLocks noGrp="1"/>
          </p:cNvSpPr>
          <p:nvPr>
            <p:ph type="body"/>
          </p:nvPr>
        </p:nvSpPr>
        <p:spPr>
          <a:xfrm>
            <a:off x="50400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39" name="PlaceHolder 3"/>
          <p:cNvSpPr>
            <a:spLocks noGrp="1"/>
          </p:cNvSpPr>
          <p:nvPr>
            <p:ph type="body"/>
          </p:nvPr>
        </p:nvSpPr>
        <p:spPr>
          <a:xfrm>
            <a:off x="357156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40" name="PlaceHolder 4"/>
          <p:cNvSpPr>
            <a:spLocks noGrp="1"/>
          </p:cNvSpPr>
          <p:nvPr>
            <p:ph type="body"/>
          </p:nvPr>
        </p:nvSpPr>
        <p:spPr>
          <a:xfrm>
            <a:off x="6639120" y="132660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41" name="PlaceHolder 5"/>
          <p:cNvSpPr>
            <a:spLocks noGrp="1"/>
          </p:cNvSpPr>
          <p:nvPr>
            <p:ph type="body"/>
          </p:nvPr>
        </p:nvSpPr>
        <p:spPr>
          <a:xfrm>
            <a:off x="50400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42" name="PlaceHolder 6"/>
          <p:cNvSpPr>
            <a:spLocks noGrp="1"/>
          </p:cNvSpPr>
          <p:nvPr>
            <p:ph type="body"/>
          </p:nvPr>
        </p:nvSpPr>
        <p:spPr>
          <a:xfrm>
            <a:off x="3571560" y="3044520"/>
            <a:ext cx="2921040" cy="1568520"/>
          </a:xfrm>
          <a:prstGeom prst="rect">
            <a:avLst/>
          </a:prstGeom>
        </p:spPr>
        <p:txBody>
          <a:bodyPr lIns="0" tIns="0" rIns="0" bIns="0">
            <a:normAutofit fontScale="56000"/>
          </a:bodyPr>
          <a:lstStyle/>
          <a:p>
            <a:endParaRPr lang="ru-RU" sz="3200" b="0" strike="noStrike" spc="-1">
              <a:latin typeface="Arial"/>
            </a:endParaRPr>
          </a:p>
        </p:txBody>
      </p:sp>
      <p:sp>
        <p:nvSpPr>
          <p:cNvPr id="243" name="PlaceHolder 7"/>
          <p:cNvSpPr>
            <a:spLocks noGrp="1"/>
          </p:cNvSpPr>
          <p:nvPr>
            <p:ph type="body"/>
          </p:nvPr>
        </p:nvSpPr>
        <p:spPr>
          <a:xfrm>
            <a:off x="6639120" y="3044520"/>
            <a:ext cx="2921040" cy="1568520"/>
          </a:xfrm>
          <a:prstGeom prst="rect">
            <a:avLst/>
          </a:prstGeom>
        </p:spPr>
        <p:txBody>
          <a:bodyPr lIns="0" tIns="0" rIns="0" bIns="0">
            <a:normAutofit fontScale="56000"/>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1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ru-RU" sz="3200" b="0" strike="noStrike" spc="-1">
              <a:latin typeface="Arial"/>
            </a:endParaRPr>
          </a:p>
        </p:txBody>
      </p:sp>
      <p:sp>
        <p:nvSpPr>
          <p:cNvPr id="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2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74160"/>
            <a:ext cx="9072000" cy="1250280"/>
          </a:xfrm>
          <a:prstGeom prst="rect">
            <a:avLst/>
          </a:prstGeom>
        </p:spPr>
        <p:txBody>
          <a:bodyPr lIns="0" tIns="0" rIns="0" bIns="0" anchor="ctr"/>
          <a:lstStyle/>
          <a:p>
            <a:pPr algn="ctr"/>
            <a:endParaRPr lang="ru-RU" sz="4400" b="0" strike="noStrike" spc="-1">
              <a:latin typeface="Arial"/>
            </a:endParaRPr>
          </a:p>
        </p:txBody>
      </p:sp>
      <p:sp>
        <p:nvSpPr>
          <p:cNvPr id="2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ru-RU" sz="3200" b="0" strike="noStrike" spc="-1">
              <a:latin typeface="Arial"/>
            </a:endParaRPr>
          </a:p>
        </p:txBody>
      </p:sp>
      <p:sp>
        <p:nvSpPr>
          <p:cNvPr id="2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ru-RU" sz="3200" b="0" strike="noStrike" spc="-1">
              <a:latin typeface="Arial"/>
            </a:endParaRPr>
          </a:p>
        </p:txBody>
      </p:sp>
      <p:sp>
        <p:nvSpPr>
          <p:cNvPr id="2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Рисунок 4"/>
          <p:cNvPicPr/>
          <p:nvPr/>
        </p:nvPicPr>
        <p:blipFill>
          <a:blip r:embed="rId14"/>
          <a:stretch/>
        </p:blipFill>
        <p:spPr>
          <a:xfrm>
            <a:off x="0" y="2880"/>
            <a:ext cx="10072440" cy="5659560"/>
          </a:xfrm>
          <a:prstGeom prst="rect">
            <a:avLst/>
          </a:prstGeom>
          <a:ln>
            <a:noFill/>
          </a:ln>
        </p:spPr>
      </p:pic>
      <p:sp>
        <p:nvSpPr>
          <p:cNvPr id="6" name="CustomShape 1"/>
          <p:cNvSpPr/>
          <p:nvPr/>
        </p:nvSpPr>
        <p:spPr>
          <a:xfrm>
            <a:off x="989640" y="1367640"/>
            <a:ext cx="8092800" cy="3593160"/>
          </a:xfrm>
          <a:prstGeom prst="rect">
            <a:avLst/>
          </a:prstGeom>
          <a:noFill/>
          <a:ln>
            <a:noFill/>
          </a:ln>
        </p:spPr>
        <p:style>
          <a:lnRef idx="0">
            <a:scrgbClr r="0" g="0" b="0"/>
          </a:lnRef>
          <a:fillRef idx="0">
            <a:scrgbClr r="0" g="0" b="0"/>
          </a:fillRef>
          <a:effectRef idx="0">
            <a:scrgbClr r="0" g="0" b="0"/>
          </a:effectRef>
          <a:fontRef idx="minor"/>
        </p:style>
      </p:sp>
      <p:sp>
        <p:nvSpPr>
          <p:cNvPr id="2" name="PlaceHolder 2"/>
          <p:cNvSpPr>
            <a:spLocks noGrp="1"/>
          </p:cNvSpPr>
          <p:nvPr>
            <p:ph type="title"/>
          </p:nvPr>
        </p:nvSpPr>
        <p:spPr>
          <a:xfrm>
            <a:off x="504000" y="74160"/>
            <a:ext cx="9071640" cy="1249920"/>
          </a:xfrm>
          <a:prstGeom prst="rect">
            <a:avLst/>
          </a:prstGeom>
        </p:spPr>
        <p:txBody>
          <a:bodyPr lIns="0" tIns="0" rIns="0" bIns="0" anchor="ctr"/>
          <a:lstStyle/>
          <a:p>
            <a:r>
              <a:rPr lang="ru-RU" sz="1800" b="0" strike="noStrike" spc="-1">
                <a:latin typeface="Arial"/>
              </a:rPr>
              <a:t>Для правки текста заглавия щёлкните мышью</a:t>
            </a:r>
          </a:p>
        </p:txBody>
      </p:sp>
      <p:sp>
        <p:nvSpPr>
          <p:cNvPr id="3" name="PlaceHolder 3"/>
          <p:cNvSpPr>
            <a:spLocks noGrp="1"/>
          </p:cNvSpPr>
          <p:nvPr>
            <p:ph type="body"/>
          </p:nvPr>
        </p:nvSpPr>
        <p:spPr>
          <a:xfrm>
            <a:off x="504000" y="1326600"/>
            <a:ext cx="4426560" cy="3288240"/>
          </a:xfrm>
          <a:prstGeom prst="rect">
            <a:avLst/>
          </a:prstGeom>
        </p:spPr>
        <p:txBody>
          <a:bodyPr lIns="0" tIns="0" rIns="0" bIns="0">
            <a:normAutofit fontScale="73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4" name="PlaceHolder 4"/>
          <p:cNvSpPr>
            <a:spLocks noGrp="1"/>
          </p:cNvSpPr>
          <p:nvPr>
            <p:ph type="body"/>
          </p:nvPr>
        </p:nvSpPr>
        <p:spPr>
          <a:xfrm>
            <a:off x="5152680" y="1326600"/>
            <a:ext cx="4426560" cy="3288240"/>
          </a:xfrm>
          <a:prstGeom prst="rect">
            <a:avLst/>
          </a:prstGeom>
        </p:spPr>
        <p:txBody>
          <a:bodyPr lIns="0" tIns="0" rIns="0" bIns="0">
            <a:normAutofit fontScale="73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Рисунок 40"/>
          <p:cNvPicPr/>
          <p:nvPr/>
        </p:nvPicPr>
        <p:blipFill>
          <a:blip r:embed="rId14"/>
          <a:stretch/>
        </p:blipFill>
        <p:spPr>
          <a:xfrm>
            <a:off x="0" y="2880"/>
            <a:ext cx="10072440" cy="5659560"/>
          </a:xfrm>
          <a:prstGeom prst="rect">
            <a:avLst/>
          </a:prstGeom>
          <a:ln>
            <a:noFill/>
          </a:ln>
        </p:spPr>
      </p:pic>
      <p:sp>
        <p:nvSpPr>
          <p:cNvPr id="42" name="CustomShape 1"/>
          <p:cNvSpPr/>
          <p:nvPr/>
        </p:nvSpPr>
        <p:spPr>
          <a:xfrm>
            <a:off x="989640" y="1367640"/>
            <a:ext cx="8092800" cy="3593160"/>
          </a:xfrm>
          <a:prstGeom prst="rect">
            <a:avLst/>
          </a:prstGeom>
          <a:noFill/>
          <a:ln>
            <a:noFill/>
          </a:ln>
        </p:spPr>
        <p:style>
          <a:lnRef idx="0">
            <a:scrgbClr r="0" g="0" b="0"/>
          </a:lnRef>
          <a:fillRef idx="0">
            <a:scrgbClr r="0" g="0" b="0"/>
          </a:fillRef>
          <a:effectRef idx="0">
            <a:scrgbClr r="0" g="0" b="0"/>
          </a:effectRef>
          <a:fontRef idx="minor"/>
        </p:style>
      </p:sp>
      <p:sp>
        <p:nvSpPr>
          <p:cNvPr id="43" name="PlaceHolder 2"/>
          <p:cNvSpPr>
            <a:spLocks noGrp="1"/>
          </p:cNvSpPr>
          <p:nvPr>
            <p:ph type="title"/>
          </p:nvPr>
        </p:nvSpPr>
        <p:spPr>
          <a:xfrm>
            <a:off x="504000" y="226080"/>
            <a:ext cx="9072000" cy="94644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44" name="PlaceHolder 3"/>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 name="Рисунок 80"/>
          <p:cNvPicPr/>
          <p:nvPr/>
        </p:nvPicPr>
        <p:blipFill>
          <a:blip r:embed="rId14"/>
          <a:stretch/>
        </p:blipFill>
        <p:spPr>
          <a:xfrm>
            <a:off x="0" y="4353840"/>
            <a:ext cx="10072440" cy="1309320"/>
          </a:xfrm>
          <a:prstGeom prst="rect">
            <a:avLst/>
          </a:prstGeom>
          <a:ln>
            <a:noFill/>
          </a:ln>
        </p:spPr>
      </p:pic>
      <p:sp>
        <p:nvSpPr>
          <p:cNvPr id="82" name="CustomShape 1"/>
          <p:cNvSpPr/>
          <p:nvPr/>
        </p:nvSpPr>
        <p:spPr>
          <a:xfrm>
            <a:off x="503640" y="3041280"/>
            <a:ext cx="9064440" cy="2750760"/>
          </a:xfrm>
          <a:prstGeom prst="rect">
            <a:avLst/>
          </a:prstGeom>
          <a:noFill/>
          <a:ln>
            <a:noFill/>
          </a:ln>
        </p:spPr>
        <p:style>
          <a:lnRef idx="0">
            <a:scrgbClr r="0" g="0" b="0"/>
          </a:lnRef>
          <a:fillRef idx="0">
            <a:scrgbClr r="0" g="0" b="0"/>
          </a:fillRef>
          <a:effectRef idx="0">
            <a:scrgbClr r="0" g="0" b="0"/>
          </a:effectRef>
          <a:fontRef idx="minor"/>
        </p:style>
      </p:sp>
      <p:sp>
        <p:nvSpPr>
          <p:cNvPr id="83" name="PlaceHolder 2"/>
          <p:cNvSpPr>
            <a:spLocks noGrp="1"/>
          </p:cNvSpPr>
          <p:nvPr>
            <p:ph type="title"/>
          </p:nvPr>
        </p:nvSpPr>
        <p:spPr>
          <a:xfrm>
            <a:off x="504000" y="226080"/>
            <a:ext cx="9072000" cy="94644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84" name="PlaceHolder 3"/>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1" name="Рисунок 120"/>
          <p:cNvPicPr/>
          <p:nvPr/>
        </p:nvPicPr>
        <p:blipFill>
          <a:blip r:embed="rId14"/>
          <a:stretch/>
        </p:blipFill>
        <p:spPr>
          <a:xfrm>
            <a:off x="0" y="4353840"/>
            <a:ext cx="10072440" cy="1309320"/>
          </a:xfrm>
          <a:prstGeom prst="rect">
            <a:avLst/>
          </a:prstGeom>
          <a:ln>
            <a:noFill/>
          </a:ln>
        </p:spPr>
      </p:pic>
      <p:sp>
        <p:nvSpPr>
          <p:cNvPr id="122" name="CustomShape 1"/>
          <p:cNvSpPr/>
          <p:nvPr/>
        </p:nvSpPr>
        <p:spPr>
          <a:xfrm>
            <a:off x="503640" y="3041280"/>
            <a:ext cx="9064440" cy="2750760"/>
          </a:xfrm>
          <a:prstGeom prst="rect">
            <a:avLst/>
          </a:prstGeom>
          <a:noFill/>
          <a:ln>
            <a:noFill/>
          </a:ln>
        </p:spPr>
        <p:style>
          <a:lnRef idx="0">
            <a:scrgbClr r="0" g="0" b="0"/>
          </a:lnRef>
          <a:fillRef idx="0">
            <a:scrgbClr r="0" g="0" b="0"/>
          </a:fillRef>
          <a:effectRef idx="0">
            <a:scrgbClr r="0" g="0" b="0"/>
          </a:effectRef>
          <a:fontRef idx="minor"/>
        </p:style>
      </p:sp>
      <p:sp>
        <p:nvSpPr>
          <p:cNvPr id="123" name="PlaceHolder 2"/>
          <p:cNvSpPr>
            <a:spLocks noGrp="1"/>
          </p:cNvSpPr>
          <p:nvPr>
            <p:ph type="title"/>
          </p:nvPr>
        </p:nvSpPr>
        <p:spPr>
          <a:xfrm>
            <a:off x="504000" y="74160"/>
            <a:ext cx="9071640" cy="1249920"/>
          </a:xfrm>
          <a:prstGeom prst="rect">
            <a:avLst/>
          </a:prstGeom>
        </p:spPr>
        <p:txBody>
          <a:bodyPr lIns="0" tIns="0" rIns="0" bIns="0" anchor="ctr"/>
          <a:lstStyle/>
          <a:p>
            <a:r>
              <a:rPr lang="ru-RU" sz="1800" b="0" strike="noStrike" spc="-1">
                <a:latin typeface="Arial"/>
              </a:rPr>
              <a:t>Для правки текста заглавия щёлкните мышью</a:t>
            </a:r>
          </a:p>
        </p:txBody>
      </p:sp>
      <p:sp>
        <p:nvSpPr>
          <p:cNvPr id="124" name="PlaceHolder 3"/>
          <p:cNvSpPr>
            <a:spLocks noGrp="1"/>
          </p:cNvSpPr>
          <p:nvPr>
            <p:ph type="body"/>
          </p:nvPr>
        </p:nvSpPr>
        <p:spPr>
          <a:xfrm>
            <a:off x="504000" y="1326600"/>
            <a:ext cx="4426560" cy="1568160"/>
          </a:xfrm>
          <a:prstGeom prst="rect">
            <a:avLst/>
          </a:prstGeom>
        </p:spPr>
        <p:txBody>
          <a:bodyPr lIns="0" tIns="0" rIns="0" bIns="0">
            <a:normAutofit fontScale="26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25" name="PlaceHolder 4"/>
          <p:cNvSpPr>
            <a:spLocks noGrp="1"/>
          </p:cNvSpPr>
          <p:nvPr>
            <p:ph type="body"/>
          </p:nvPr>
        </p:nvSpPr>
        <p:spPr>
          <a:xfrm>
            <a:off x="5152680" y="1326600"/>
            <a:ext cx="4426560" cy="1568160"/>
          </a:xfrm>
          <a:prstGeom prst="rect">
            <a:avLst/>
          </a:prstGeom>
        </p:spPr>
        <p:txBody>
          <a:bodyPr lIns="0" tIns="0" rIns="0" bIns="0">
            <a:normAutofit fontScale="26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26" name="PlaceHolder 5"/>
          <p:cNvSpPr>
            <a:spLocks noGrp="1"/>
          </p:cNvSpPr>
          <p:nvPr>
            <p:ph type="body"/>
          </p:nvPr>
        </p:nvSpPr>
        <p:spPr>
          <a:xfrm>
            <a:off x="504000" y="3044520"/>
            <a:ext cx="4426560" cy="1568160"/>
          </a:xfrm>
          <a:prstGeom prst="rect">
            <a:avLst/>
          </a:prstGeom>
        </p:spPr>
        <p:txBody>
          <a:bodyPr lIns="0" tIns="0" rIns="0" bIns="0">
            <a:normAutofit fontScale="26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27" name="PlaceHolder 6"/>
          <p:cNvSpPr>
            <a:spLocks noGrp="1"/>
          </p:cNvSpPr>
          <p:nvPr>
            <p:ph type="body"/>
          </p:nvPr>
        </p:nvSpPr>
        <p:spPr>
          <a:xfrm>
            <a:off x="5152680" y="3044520"/>
            <a:ext cx="4426560" cy="1568160"/>
          </a:xfrm>
          <a:prstGeom prst="rect">
            <a:avLst/>
          </a:prstGeom>
        </p:spPr>
        <p:txBody>
          <a:bodyPr lIns="0" tIns="0" rIns="0" bIns="0">
            <a:normAutofit fontScale="26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 name="Рисунок 163"/>
          <p:cNvPicPr/>
          <p:nvPr/>
        </p:nvPicPr>
        <p:blipFill>
          <a:blip r:embed="rId14"/>
          <a:stretch/>
        </p:blipFill>
        <p:spPr>
          <a:xfrm>
            <a:off x="0" y="4353840"/>
            <a:ext cx="10072440" cy="1309320"/>
          </a:xfrm>
          <a:prstGeom prst="rect">
            <a:avLst/>
          </a:prstGeom>
          <a:ln>
            <a:noFill/>
          </a:ln>
        </p:spPr>
      </p:pic>
      <p:sp>
        <p:nvSpPr>
          <p:cNvPr id="165" name="CustomShape 1"/>
          <p:cNvSpPr/>
          <p:nvPr/>
        </p:nvSpPr>
        <p:spPr>
          <a:xfrm>
            <a:off x="503640" y="3041280"/>
            <a:ext cx="9064440" cy="2750760"/>
          </a:xfrm>
          <a:prstGeom prst="rect">
            <a:avLst/>
          </a:prstGeom>
          <a:noFill/>
          <a:ln>
            <a:noFill/>
          </a:ln>
        </p:spPr>
        <p:style>
          <a:lnRef idx="0">
            <a:scrgbClr r="0" g="0" b="0"/>
          </a:lnRef>
          <a:fillRef idx="0">
            <a:scrgbClr r="0" g="0" b="0"/>
          </a:fillRef>
          <a:effectRef idx="0">
            <a:scrgbClr r="0" g="0" b="0"/>
          </a:effectRef>
          <a:fontRef idx="minor"/>
        </p:style>
      </p:sp>
      <p:sp>
        <p:nvSpPr>
          <p:cNvPr id="166" name="PlaceHolder 2"/>
          <p:cNvSpPr>
            <a:spLocks noGrp="1"/>
          </p:cNvSpPr>
          <p:nvPr>
            <p:ph type="title"/>
          </p:nvPr>
        </p:nvSpPr>
        <p:spPr>
          <a:xfrm>
            <a:off x="504000" y="226080"/>
            <a:ext cx="9072000" cy="94644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167" name="PlaceHolder 3"/>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 name="Рисунок 203"/>
          <p:cNvPicPr/>
          <p:nvPr/>
        </p:nvPicPr>
        <p:blipFill>
          <a:blip r:embed="rId14"/>
          <a:stretch/>
        </p:blipFill>
        <p:spPr>
          <a:xfrm>
            <a:off x="0" y="4353840"/>
            <a:ext cx="10072440" cy="1309320"/>
          </a:xfrm>
          <a:prstGeom prst="rect">
            <a:avLst/>
          </a:prstGeom>
          <a:ln>
            <a:noFill/>
          </a:ln>
        </p:spPr>
      </p:pic>
      <p:sp>
        <p:nvSpPr>
          <p:cNvPr id="205" name="CustomShape 1"/>
          <p:cNvSpPr/>
          <p:nvPr/>
        </p:nvSpPr>
        <p:spPr>
          <a:xfrm>
            <a:off x="503640" y="3041280"/>
            <a:ext cx="9064440" cy="2750760"/>
          </a:xfrm>
          <a:prstGeom prst="rect">
            <a:avLst/>
          </a:prstGeom>
          <a:noFill/>
          <a:ln>
            <a:noFill/>
          </a:ln>
        </p:spPr>
        <p:style>
          <a:lnRef idx="0">
            <a:scrgbClr r="0" g="0" b="0"/>
          </a:lnRef>
          <a:fillRef idx="0">
            <a:scrgbClr r="0" g="0" b="0"/>
          </a:fillRef>
          <a:effectRef idx="0">
            <a:scrgbClr r="0" g="0" b="0"/>
          </a:effectRef>
          <a:fontRef idx="minor"/>
        </p:style>
      </p:sp>
      <p:sp>
        <p:nvSpPr>
          <p:cNvPr id="206" name="PlaceHolder 2"/>
          <p:cNvSpPr>
            <a:spLocks noGrp="1"/>
          </p:cNvSpPr>
          <p:nvPr>
            <p:ph type="title"/>
          </p:nvPr>
        </p:nvSpPr>
        <p:spPr>
          <a:xfrm>
            <a:off x="504000" y="226080"/>
            <a:ext cx="9072000" cy="94644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207" name="PlaceHolder 3"/>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6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onsultantplus://offline/ref=C8BCDFB23B1C18E65B008222B5D194726E86F520CADA650D66075EE682CD59066EC72B1A919099D9DB2F002E8A970DD008306DE947KELA" TargetMode="External"/><Relationship Id="rId2" Type="http://schemas.openxmlformats.org/officeDocument/2006/relationships/image" Target="../media/image8.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503640" y="225720"/>
            <a:ext cx="9064440" cy="93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algn="ctr">
              <a:lnSpc>
                <a:spcPct val="100000"/>
              </a:lnSpc>
            </a:pPr>
            <a:r>
              <a:rPr lang="ru-RU" sz="3300" b="1" strike="noStrike" spc="-1">
                <a:solidFill>
                  <a:srgbClr val="FFFFFF"/>
                </a:solidFill>
                <a:latin typeface="Arial"/>
                <a:ea typeface="DejaVu Sans"/>
              </a:rPr>
              <a:t>Основные виды коррупционных преступлений</a:t>
            </a:r>
            <a:endParaRPr lang="ru-RU" sz="3300" b="0" strike="noStrike" spc="-1">
              <a:latin typeface="Arial"/>
            </a:endParaRPr>
          </a:p>
        </p:txBody>
      </p:sp>
      <p:sp>
        <p:nvSpPr>
          <p:cNvPr id="245" name="CustomShape 2"/>
          <p:cNvSpPr/>
          <p:nvPr/>
        </p:nvSpPr>
        <p:spPr>
          <a:xfrm>
            <a:off x="5321880" y="3030120"/>
            <a:ext cx="3881160" cy="1505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13400" algn="just">
              <a:lnSpc>
                <a:spcPct val="100000"/>
              </a:lnSpc>
              <a:spcAft>
                <a:spcPts val="1063"/>
              </a:spcAft>
            </a:pPr>
            <a:r>
              <a:rPr lang="ru-RU" sz="1500" b="0" strike="noStrike" spc="-1" dirty="0" smtClean="0">
                <a:solidFill>
                  <a:srgbClr val="FFFFFF"/>
                </a:solidFill>
                <a:latin typeface="Arial"/>
                <a:ea typeface="DejaVu Sans"/>
              </a:rPr>
              <a:t>Лекция</a:t>
            </a:r>
            <a:endParaRPr lang="ru-RU" sz="1500" b="0" strike="noStrike" spc="-1" dirty="0">
              <a:latin typeface="Arial"/>
            </a:endParaRPr>
          </a:p>
          <a:p>
            <a:pPr marL="113400">
              <a:lnSpc>
                <a:spcPct val="100000"/>
              </a:lnSpc>
              <a:spcAft>
                <a:spcPts val="1063"/>
              </a:spcAft>
            </a:pPr>
            <a:endParaRPr lang="ru-RU" sz="1500" b="0" strike="noStrike" spc="-1" dirty="0">
              <a:latin typeface="Arial"/>
            </a:endParaRPr>
          </a:p>
        </p:txBody>
      </p:sp>
      <p:pic>
        <p:nvPicPr>
          <p:cNvPr id="246" name="Рисунок 245"/>
          <p:cNvPicPr/>
          <p:nvPr/>
        </p:nvPicPr>
        <p:blipFill>
          <a:blip r:embed="rId2"/>
          <a:stretch/>
        </p:blipFill>
        <p:spPr>
          <a:xfrm>
            <a:off x="791640" y="1511640"/>
            <a:ext cx="4371480" cy="3089160"/>
          </a:xfrm>
          <a:prstGeom prst="rect">
            <a:avLst/>
          </a:prstGeom>
          <a:ln>
            <a:noFill/>
          </a:ln>
        </p:spPr>
      </p:pic>
      <p:sp>
        <p:nvSpPr>
          <p:cNvPr id="247" name="CustomShape 3"/>
          <p:cNvSpPr/>
          <p:nvPr/>
        </p:nvSpPr>
        <p:spPr>
          <a:xfrm>
            <a:off x="8496000" y="5039280"/>
            <a:ext cx="10166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600" b="0" strike="noStrike" spc="-1">
                <a:solidFill>
                  <a:srgbClr val="2A6099"/>
                </a:solidFill>
                <a:latin typeface="Arial"/>
                <a:ea typeface="DejaVu Sans"/>
              </a:rPr>
              <a:t>2019</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504000" y="205200"/>
            <a:ext cx="9064440" cy="867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Мелкое взяточничество (ст. 291.2 УК РФ)</a:t>
            </a:r>
            <a:endParaRPr lang="ru-RU" sz="3300" b="0" strike="noStrike" spc="-1">
              <a:latin typeface="Arial"/>
            </a:endParaRPr>
          </a:p>
        </p:txBody>
      </p:sp>
      <p:pic>
        <p:nvPicPr>
          <p:cNvPr id="297" name="Рисунок 289"/>
          <p:cNvPicPr/>
          <p:nvPr/>
        </p:nvPicPr>
        <p:blipFill>
          <a:blip r:embed="rId2"/>
          <a:stretch/>
        </p:blipFill>
        <p:spPr>
          <a:xfrm>
            <a:off x="503280" y="1494360"/>
            <a:ext cx="4420080" cy="2945160"/>
          </a:xfrm>
          <a:prstGeom prst="rect">
            <a:avLst/>
          </a:prstGeom>
          <a:ln>
            <a:noFill/>
          </a:ln>
        </p:spPr>
      </p:pic>
      <p:sp>
        <p:nvSpPr>
          <p:cNvPr id="298" name="CustomShape 2"/>
          <p:cNvSpPr/>
          <p:nvPr/>
        </p:nvSpPr>
        <p:spPr>
          <a:xfrm>
            <a:off x="5151960" y="1326240"/>
            <a:ext cx="4420080" cy="3130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gn="just">
              <a:lnSpc>
                <a:spcPct val="100000"/>
              </a:lnSpc>
              <a:spcBef>
                <a:spcPts val="1060"/>
              </a:spcBef>
            </a:pPr>
            <a:r>
              <a:rPr lang="ru-RU" sz="2400" b="1" strike="noStrike" spc="-1">
                <a:solidFill>
                  <a:srgbClr val="3465A4"/>
                </a:solidFill>
                <a:latin typeface="Arial"/>
                <a:ea typeface="DejaVu Sans"/>
              </a:rPr>
              <a:t>Получение взятки, дача взятки лично или через посредника в размере, не превышающем десяти тысяч рублей</a:t>
            </a:r>
            <a:endParaRPr lang="ru-RU" sz="2400" b="0" strike="noStrike" spc="-1">
              <a:latin typeface="Arial"/>
            </a:endParaRPr>
          </a:p>
        </p:txBody>
      </p:sp>
      <p:sp>
        <p:nvSpPr>
          <p:cNvPr id="299" name="Line 3"/>
          <p:cNvSpPr/>
          <p:nvPr/>
        </p:nvSpPr>
        <p:spPr>
          <a:xfrm>
            <a:off x="504000" y="107964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300" name="Рисунок 292"/>
          <p:cNvPicPr/>
          <p:nvPr/>
        </p:nvPicPr>
        <p:blipFill>
          <a:blip r:embed="rId3"/>
          <a:stretch/>
        </p:blipFill>
        <p:spPr>
          <a:xfrm>
            <a:off x="359792" y="181080"/>
            <a:ext cx="892080" cy="892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504000" y="277200"/>
            <a:ext cx="9064440" cy="88740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Коммерческий подкуп (ст. 204 УК РФ)</a:t>
            </a:r>
            <a:endParaRPr lang="ru-RU" sz="3300" b="0" strike="noStrike" spc="-1">
              <a:latin typeface="Arial"/>
            </a:endParaRPr>
          </a:p>
        </p:txBody>
      </p:sp>
      <p:pic>
        <p:nvPicPr>
          <p:cNvPr id="302" name="Рисунок 294"/>
          <p:cNvPicPr/>
          <p:nvPr/>
        </p:nvPicPr>
        <p:blipFill>
          <a:blip r:embed="rId2"/>
          <a:stretch/>
        </p:blipFill>
        <p:spPr>
          <a:xfrm>
            <a:off x="503280" y="1494360"/>
            <a:ext cx="4420080" cy="2945160"/>
          </a:xfrm>
          <a:prstGeom prst="rect">
            <a:avLst/>
          </a:prstGeom>
          <a:ln>
            <a:noFill/>
          </a:ln>
        </p:spPr>
      </p:pic>
      <p:sp>
        <p:nvSpPr>
          <p:cNvPr id="303" name="CustomShape 2"/>
          <p:cNvSpPr/>
          <p:nvPr/>
        </p:nvSpPr>
        <p:spPr>
          <a:xfrm>
            <a:off x="5151960" y="1326240"/>
            <a:ext cx="4420080" cy="3130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2500" lnSpcReduction="10000"/>
          </a:bodyPr>
          <a:lstStyle/>
          <a:p>
            <a:pPr algn="just">
              <a:lnSpc>
                <a:spcPct val="100000"/>
              </a:lnSpc>
              <a:spcBef>
                <a:spcPts val="1060"/>
              </a:spcBef>
            </a:pPr>
            <a:r>
              <a:rPr lang="ru-RU" sz="1000" b="0" strike="noStrike" spc="-1">
                <a:solidFill>
                  <a:srgbClr val="000000"/>
                </a:solidFill>
                <a:latin typeface="Arial"/>
                <a:ea typeface="Arial"/>
              </a:rPr>
              <a:t> </a:t>
            </a:r>
            <a:r>
              <a:rPr lang="ru-RU" sz="2200" b="1" strike="noStrike" spc="-1">
                <a:solidFill>
                  <a:srgbClr val="3465A4"/>
                </a:solidFill>
                <a:latin typeface="Arial"/>
                <a:ea typeface="Arial"/>
              </a:rPr>
              <a:t>Незаконная передача лицу, выполняющему управленческие функции в коммерческой или иной организации, денег, ценных бумаг, иного имущества, а также незаконные оказание ему услуг имущественного характера, предоставление иных имущественных прав (в том числе когда по указанию такого лица имущество передается, или услуги имущественного характера оказываются, или имущественные права предоставляются иному физическому или юридическому лицу) за совершение действий (бездействие) в интересах дающего или иных лиц, если указанные действия (бездействие) входят в служебные полномочия такого лица либо если оно в силу своего служебного положения может способствовать указанным действиям (бездействию)</a:t>
            </a:r>
            <a:endParaRPr lang="ru-RU" sz="2200" b="0" strike="noStrike" spc="-1">
              <a:latin typeface="Arial"/>
            </a:endParaRPr>
          </a:p>
        </p:txBody>
      </p:sp>
      <p:sp>
        <p:nvSpPr>
          <p:cNvPr id="304" name="Line 3"/>
          <p:cNvSpPr/>
          <p:nvPr/>
        </p:nvSpPr>
        <p:spPr>
          <a:xfrm>
            <a:off x="504000" y="117108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305" name="Рисунок 297"/>
          <p:cNvPicPr/>
          <p:nvPr/>
        </p:nvPicPr>
        <p:blipFill>
          <a:blip r:embed="rId3"/>
          <a:stretch/>
        </p:blipFill>
        <p:spPr>
          <a:xfrm>
            <a:off x="504000" y="272520"/>
            <a:ext cx="892080" cy="892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503640" y="277200"/>
            <a:ext cx="9064440" cy="939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Незаконное участие в предпринимательской деятельности (ст. 289 УК РФ)</a:t>
            </a:r>
            <a:endParaRPr lang="ru-RU" sz="3300" b="0" strike="noStrike" spc="-1">
              <a:latin typeface="Arial"/>
            </a:endParaRPr>
          </a:p>
        </p:txBody>
      </p:sp>
      <p:pic>
        <p:nvPicPr>
          <p:cNvPr id="307" name="Рисунок 299"/>
          <p:cNvPicPr/>
          <p:nvPr/>
        </p:nvPicPr>
        <p:blipFill>
          <a:blip r:embed="rId2"/>
          <a:stretch/>
        </p:blipFill>
        <p:spPr>
          <a:xfrm>
            <a:off x="503280" y="1494360"/>
            <a:ext cx="4420080" cy="2945160"/>
          </a:xfrm>
          <a:prstGeom prst="rect">
            <a:avLst/>
          </a:prstGeom>
          <a:ln>
            <a:noFill/>
          </a:ln>
        </p:spPr>
      </p:pic>
      <p:sp>
        <p:nvSpPr>
          <p:cNvPr id="308" name="CustomShape 2"/>
          <p:cNvSpPr/>
          <p:nvPr/>
        </p:nvSpPr>
        <p:spPr>
          <a:xfrm>
            <a:off x="5151960" y="1326240"/>
            <a:ext cx="4420080" cy="156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5000" lnSpcReduction="10000"/>
          </a:bodyPr>
          <a:lstStyle/>
          <a:p>
            <a:pPr algn="just">
              <a:lnSpc>
                <a:spcPct val="100000"/>
              </a:lnSpc>
              <a:spcBef>
                <a:spcPts val="1060"/>
              </a:spcBef>
            </a:pPr>
            <a:r>
              <a:rPr lang="ru-RU" sz="2400" b="1" strike="noStrike" spc="-1">
                <a:solidFill>
                  <a:srgbClr val="3465A4"/>
                </a:solidFill>
                <a:latin typeface="Arial"/>
                <a:ea typeface="DejaVu Sans"/>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a:t>
            </a:r>
            <a:r>
              <a:rPr lang="ru-RU" sz="2400" b="1" u="sng" strike="noStrike" spc="-1">
                <a:solidFill>
                  <a:srgbClr val="3465A4"/>
                </a:solidFill>
                <a:uFillTx/>
                <a:latin typeface="Arial"/>
                <a:ea typeface="DejaVu Sans"/>
              </a:rPr>
              <a:t>законом</a:t>
            </a:r>
            <a:r>
              <a:rPr lang="ru-RU" sz="2400" b="1" strike="noStrike" spc="-1">
                <a:solidFill>
                  <a:srgbClr val="3465A4"/>
                </a:solidFill>
                <a:latin typeface="Arial"/>
                <a:ea typeface="DejaVu Sans"/>
              </a:rPr>
              <a:t>, если эти деяния связаны с предоставлением такой организации льгот и преимуществ или с покровительством в иной форме</a:t>
            </a:r>
            <a:endParaRPr lang="ru-RU" sz="2400" b="0" strike="noStrike" spc="-1">
              <a:latin typeface="Arial"/>
            </a:endParaRPr>
          </a:p>
        </p:txBody>
      </p:sp>
      <p:sp>
        <p:nvSpPr>
          <p:cNvPr id="309" name="CustomShape 3"/>
          <p:cNvSpPr/>
          <p:nvPr/>
        </p:nvSpPr>
        <p:spPr>
          <a:xfrm>
            <a:off x="5151960" y="3043440"/>
            <a:ext cx="4420080" cy="15613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fontScale="86500" lnSpcReduction="10000"/>
          </a:bodyPr>
          <a:lstStyle/>
          <a:p>
            <a:pPr marL="432000" indent="-317520">
              <a:lnSpc>
                <a:spcPct val="100000"/>
              </a:lnSpc>
              <a:spcBef>
                <a:spcPts val="1060"/>
              </a:spcBef>
              <a:buClr>
                <a:srgbClr val="000000"/>
              </a:buClr>
              <a:buSzPct val="45000"/>
              <a:buFont typeface="Wingdings" charset="2"/>
              <a:buChar char=""/>
            </a:pPr>
            <a:r>
              <a:rPr lang="ru-RU" sz="1600" b="0" strike="noStrike" spc="-1">
                <a:solidFill>
                  <a:srgbClr val="00A933"/>
                </a:solidFill>
                <a:latin typeface="Arial"/>
                <a:ea typeface="DejaVu Sans"/>
              </a:rPr>
              <a:t>К таким </a:t>
            </a:r>
            <a:r>
              <a:rPr lang="ru-RU" sz="1600" b="0" u="sng" strike="noStrike" spc="-1">
                <a:solidFill>
                  <a:srgbClr val="00A933"/>
                </a:solidFill>
                <a:uFillTx/>
                <a:latin typeface="Arial"/>
                <a:ea typeface="DejaVu Sans"/>
              </a:rPr>
              <a:t>законам</a:t>
            </a:r>
            <a:r>
              <a:rPr lang="ru-RU" sz="1600" b="0" strike="noStrike" spc="-1">
                <a:solidFill>
                  <a:srgbClr val="00A933"/>
                </a:solidFill>
                <a:latin typeface="Arial"/>
                <a:ea typeface="DejaVu Sans"/>
              </a:rPr>
              <a:t> относятся, кроме прочих:</a:t>
            </a:r>
            <a:endParaRPr lang="ru-RU" sz="1600" b="0" strike="noStrike" spc="-1">
              <a:latin typeface="Arial"/>
            </a:endParaRPr>
          </a:p>
          <a:p>
            <a:pPr>
              <a:lnSpc>
                <a:spcPct val="100000"/>
              </a:lnSpc>
            </a:pPr>
            <a:r>
              <a:rPr lang="ru-RU" sz="1600" b="0" strike="noStrike" spc="-1">
                <a:solidFill>
                  <a:srgbClr val="00A933"/>
                </a:solidFill>
                <a:latin typeface="Arial"/>
                <a:ea typeface="DejaVu Sans"/>
              </a:rPr>
              <a:t>- Федеральный закон от 25.12.2008 № 273-ФЗ </a:t>
            </a:r>
            <a:r>
              <a:t/>
            </a:r>
            <a:br/>
            <a:r>
              <a:rPr lang="ru-RU" sz="1600" b="0" strike="noStrike" spc="-1">
                <a:solidFill>
                  <a:srgbClr val="00A933"/>
                </a:solidFill>
                <a:latin typeface="Arial"/>
                <a:ea typeface="DejaVu Sans"/>
              </a:rPr>
              <a:t>«О противодействии коррупции»;</a:t>
            </a:r>
            <a:endParaRPr lang="ru-RU" sz="1600" b="0" strike="noStrike" spc="-1">
              <a:latin typeface="Arial"/>
            </a:endParaRPr>
          </a:p>
          <a:p>
            <a:pPr>
              <a:lnSpc>
                <a:spcPct val="100000"/>
              </a:lnSpc>
            </a:pPr>
            <a:r>
              <a:rPr lang="ru-RU" sz="1600" b="0" strike="noStrike" spc="-1">
                <a:solidFill>
                  <a:srgbClr val="00A933"/>
                </a:solidFill>
                <a:latin typeface="Arial"/>
                <a:ea typeface="DejaVu Sans"/>
              </a:rPr>
              <a:t>- Федеральный закон от 27.07.2004 № 79-ФЗ </a:t>
            </a:r>
            <a:r>
              <a:t/>
            </a:r>
            <a:br/>
            <a:r>
              <a:rPr lang="ru-RU" sz="1600" b="0" strike="noStrike" spc="-1">
                <a:solidFill>
                  <a:srgbClr val="00A933"/>
                </a:solidFill>
                <a:latin typeface="Arial"/>
                <a:ea typeface="DejaVu Sans"/>
              </a:rPr>
              <a:t>«О государственной гражданской службе»;</a:t>
            </a:r>
            <a:endParaRPr lang="ru-RU" sz="1600" b="0" strike="noStrike" spc="-1">
              <a:latin typeface="Arial"/>
            </a:endParaRPr>
          </a:p>
          <a:p>
            <a:pPr>
              <a:lnSpc>
                <a:spcPct val="100000"/>
              </a:lnSpc>
            </a:pPr>
            <a:r>
              <a:rPr lang="ru-RU" sz="1600" b="0" strike="noStrike" spc="-1">
                <a:solidFill>
                  <a:srgbClr val="00A933"/>
                </a:solidFill>
                <a:latin typeface="Arial"/>
                <a:ea typeface="DejaVu Sans"/>
              </a:rPr>
              <a:t>- Федеральный закон от 02.03.2007 № 25-ФЗ </a:t>
            </a:r>
            <a:r>
              <a:t/>
            </a:r>
            <a:br/>
            <a:r>
              <a:rPr lang="ru-RU" sz="1600" b="0" strike="noStrike" spc="-1">
                <a:solidFill>
                  <a:srgbClr val="00A933"/>
                </a:solidFill>
                <a:latin typeface="Arial"/>
                <a:ea typeface="DejaVu Sans"/>
              </a:rPr>
              <a:t>«О муниципальной службе в Российской Федерации».</a:t>
            </a:r>
            <a:endParaRPr lang="ru-RU" sz="1600" b="0" strike="noStrike" spc="-1">
              <a:latin typeface="Arial"/>
            </a:endParaRPr>
          </a:p>
        </p:txBody>
      </p:sp>
      <p:sp>
        <p:nvSpPr>
          <p:cNvPr id="310" name="Line 4"/>
          <p:cNvSpPr/>
          <p:nvPr/>
        </p:nvSpPr>
        <p:spPr>
          <a:xfrm>
            <a:off x="503640" y="122364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sp>
        <p:nvSpPr>
          <p:cNvPr id="311" name="Line 5"/>
          <p:cNvSpPr/>
          <p:nvPr/>
        </p:nvSpPr>
        <p:spPr>
          <a:xfrm flipV="1">
            <a:off x="5151960" y="3043440"/>
            <a:ext cx="360" cy="156672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12" name="Line 6"/>
          <p:cNvSpPr/>
          <p:nvPr/>
        </p:nvSpPr>
        <p:spPr>
          <a:xfrm>
            <a:off x="5151960" y="3043440"/>
            <a:ext cx="4425480" cy="360"/>
          </a:xfrm>
          <a:prstGeom prst="line">
            <a:avLst/>
          </a:prstGeom>
          <a:ln>
            <a:solidFill>
              <a:srgbClr val="3465A4"/>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504000" y="205200"/>
            <a:ext cx="9064440" cy="939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Злоупотребление должностными полномочиями (ст. 285 УК РФ)</a:t>
            </a:r>
            <a:endParaRPr lang="ru-RU" sz="3300" b="0" strike="noStrike" spc="-1">
              <a:latin typeface="Arial"/>
            </a:endParaRPr>
          </a:p>
        </p:txBody>
      </p:sp>
      <p:pic>
        <p:nvPicPr>
          <p:cNvPr id="314" name="Рисунок 306"/>
          <p:cNvPicPr/>
          <p:nvPr/>
        </p:nvPicPr>
        <p:blipFill>
          <a:blip r:embed="rId2"/>
          <a:stretch/>
        </p:blipFill>
        <p:spPr>
          <a:xfrm>
            <a:off x="523800" y="1326240"/>
            <a:ext cx="4379040" cy="3281400"/>
          </a:xfrm>
          <a:prstGeom prst="rect">
            <a:avLst/>
          </a:prstGeom>
          <a:ln>
            <a:noFill/>
          </a:ln>
        </p:spPr>
      </p:pic>
      <p:sp>
        <p:nvSpPr>
          <p:cNvPr id="315" name="CustomShape 2"/>
          <p:cNvSpPr/>
          <p:nvPr/>
        </p:nvSpPr>
        <p:spPr>
          <a:xfrm>
            <a:off x="5151960" y="1326240"/>
            <a:ext cx="4420080" cy="156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1000" lnSpcReduction="10000"/>
          </a:bodyPr>
          <a:lstStyle/>
          <a:p>
            <a:pPr algn="just">
              <a:lnSpc>
                <a:spcPct val="100000"/>
              </a:lnSpc>
              <a:spcBef>
                <a:spcPts val="1060"/>
              </a:spcBef>
            </a:pPr>
            <a:r>
              <a:rPr lang="ru-RU" sz="1600" b="1" strike="noStrike" spc="-1">
                <a:solidFill>
                  <a:srgbClr val="3465A4"/>
                </a:solidFill>
                <a:latin typeface="Arial"/>
                <a:ea typeface="Arial"/>
              </a:rPr>
              <a:t>Использование должностным лицом своих служебных полномочий вопреки интересам службы, если это деяние совершено из корыстной или иной личной заинтересованности и повлекло существенное нарушение прав и законных интересов граждан или организаций либо охраняемых законом интересов общества или государства</a:t>
            </a:r>
            <a:endParaRPr lang="ru-RU" sz="1600" b="0" strike="noStrike" spc="-1">
              <a:latin typeface="Arial"/>
            </a:endParaRPr>
          </a:p>
        </p:txBody>
      </p:sp>
      <p:sp>
        <p:nvSpPr>
          <p:cNvPr id="316" name="CustomShape 3"/>
          <p:cNvSpPr/>
          <p:nvPr/>
        </p:nvSpPr>
        <p:spPr>
          <a:xfrm>
            <a:off x="5151960" y="3043440"/>
            <a:ext cx="4420080" cy="15613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060"/>
              </a:spcBef>
            </a:pPr>
            <a:endParaRPr lang="ru-RU" sz="1800" b="0" strike="noStrike" spc="-1">
              <a:latin typeface="Arial"/>
            </a:endParaRPr>
          </a:p>
          <a:p>
            <a:pPr marL="432000" indent="-317520">
              <a:lnSpc>
                <a:spcPct val="100000"/>
              </a:lnSpc>
              <a:spcBef>
                <a:spcPts val="1060"/>
              </a:spcBef>
              <a:buClr>
                <a:srgbClr val="000000"/>
              </a:buClr>
              <a:buSzPct val="45000"/>
              <a:buFont typeface="Wingdings" charset="2"/>
              <a:buChar char=""/>
            </a:pPr>
            <a:r>
              <a:rPr lang="ru-RU" sz="1400" b="1" i="1" strike="noStrike" spc="-1">
                <a:solidFill>
                  <a:srgbClr val="00A933"/>
                </a:solidFill>
                <a:latin typeface="Arial"/>
                <a:ea typeface="DejaVu Sans"/>
              </a:rPr>
              <a:t>данное преступление будет относиться к перечню преступлений коррупционной направленности лишь в случае его совершения с корыстным мотивом*</a:t>
            </a:r>
            <a:endParaRPr lang="ru-RU" sz="1400" b="0" strike="noStrike" spc="-1">
              <a:latin typeface="Arial"/>
            </a:endParaRPr>
          </a:p>
        </p:txBody>
      </p:sp>
      <p:sp>
        <p:nvSpPr>
          <p:cNvPr id="317" name="CustomShape 4"/>
          <p:cNvSpPr/>
          <p:nvPr/>
        </p:nvSpPr>
        <p:spPr>
          <a:xfrm>
            <a:off x="71640" y="4895280"/>
            <a:ext cx="9637560" cy="68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2A6099"/>
                </a:solidFill>
                <a:latin typeface="Arial"/>
                <a:ea typeface="DejaVu Sans"/>
              </a:rPr>
              <a:t>*Пункт 3.3. Перечня № 23 преступлений коррупционной направленности (введен в действие Указанием от 25.12.2018 Генпрокуратуры РФ № 853/11 «О введении в действие перечней статей УК РФ, используемых при формировании статистической отчетности»)</a:t>
            </a:r>
            <a:endParaRPr lang="ru-RU" sz="1400" b="0" strike="noStrike" spc="-1">
              <a:latin typeface="Arial"/>
            </a:endParaRPr>
          </a:p>
        </p:txBody>
      </p:sp>
      <p:sp>
        <p:nvSpPr>
          <p:cNvPr id="318" name="Line 5"/>
          <p:cNvSpPr/>
          <p:nvPr/>
        </p:nvSpPr>
        <p:spPr>
          <a:xfrm flipV="1">
            <a:off x="5151960" y="3043440"/>
            <a:ext cx="360" cy="15670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19" name="Line 6"/>
          <p:cNvSpPr/>
          <p:nvPr/>
        </p:nvSpPr>
        <p:spPr>
          <a:xfrm flipV="1">
            <a:off x="5151960" y="3023280"/>
            <a:ext cx="4422960" cy="2016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20" name="Line 7"/>
          <p:cNvSpPr/>
          <p:nvPr/>
        </p:nvSpPr>
        <p:spPr>
          <a:xfrm>
            <a:off x="504000" y="115164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321" name="Рисунок 313"/>
          <p:cNvPicPr/>
          <p:nvPr/>
        </p:nvPicPr>
        <p:blipFill>
          <a:blip r:embed="rId4"/>
          <a:stretch/>
        </p:blipFill>
        <p:spPr>
          <a:xfrm>
            <a:off x="504000" y="205200"/>
            <a:ext cx="1145520" cy="939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504000" y="215640"/>
            <a:ext cx="9064440" cy="939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Злоупотребление полномочиями  </a:t>
            </a:r>
            <a:r>
              <a:t/>
            </a:r>
            <a:br/>
            <a:r>
              <a:rPr lang="ru-RU" sz="3300" b="0" strike="noStrike" spc="-1">
                <a:solidFill>
                  <a:srgbClr val="FF0000"/>
                </a:solidFill>
                <a:latin typeface="Arial"/>
                <a:ea typeface="DejaVu Sans"/>
              </a:rPr>
              <a:t>(ст. 201 УК РФ)</a:t>
            </a:r>
            <a:endParaRPr lang="ru-RU" sz="3300" b="0" strike="noStrike" spc="-1">
              <a:latin typeface="Arial"/>
            </a:endParaRPr>
          </a:p>
        </p:txBody>
      </p:sp>
      <p:pic>
        <p:nvPicPr>
          <p:cNvPr id="323" name="Рисунок 315"/>
          <p:cNvPicPr/>
          <p:nvPr/>
        </p:nvPicPr>
        <p:blipFill>
          <a:blip r:embed="rId2"/>
          <a:stretch/>
        </p:blipFill>
        <p:spPr>
          <a:xfrm>
            <a:off x="523800" y="1326240"/>
            <a:ext cx="4379040" cy="3281400"/>
          </a:xfrm>
          <a:prstGeom prst="rect">
            <a:avLst/>
          </a:prstGeom>
          <a:ln>
            <a:noFill/>
          </a:ln>
        </p:spPr>
      </p:pic>
      <p:sp>
        <p:nvSpPr>
          <p:cNvPr id="324" name="CustomShape 2"/>
          <p:cNvSpPr/>
          <p:nvPr/>
        </p:nvSpPr>
        <p:spPr>
          <a:xfrm>
            <a:off x="5151960" y="1326240"/>
            <a:ext cx="4420080" cy="156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000" lnSpcReduction="10000"/>
          </a:bodyPr>
          <a:lstStyle/>
          <a:p>
            <a:pPr algn="just">
              <a:lnSpc>
                <a:spcPct val="100000"/>
              </a:lnSpc>
              <a:spcBef>
                <a:spcPts val="1060"/>
              </a:spcBef>
            </a:pPr>
            <a:r>
              <a:rPr lang="ru-RU" sz="1000" b="0" strike="noStrike" spc="-1">
                <a:solidFill>
                  <a:srgbClr val="000000"/>
                </a:solidFill>
                <a:latin typeface="Arial"/>
                <a:ea typeface="Arial"/>
              </a:rPr>
              <a:t> </a:t>
            </a:r>
            <a:r>
              <a:rPr lang="ru-RU" sz="1300" b="1" strike="noStrike" spc="-1">
                <a:solidFill>
                  <a:srgbClr val="3465A4"/>
                </a:solidFill>
                <a:latin typeface="Arial"/>
                <a:ea typeface="Arial"/>
              </a:rPr>
              <a:t>Использование лицом, выполняющим управленческие функции в коммерческой или иной организации, своих полномочий вопреки законным интересам этой организации и в целях извлечения выгод и преимуществ для себя или других лиц либо нанесения вреда другим лицам, если это деяние повлекло причинение существенного вреда правам и законным интересам граждан или организаций либо охраняемым законом интересам общества или государства.</a:t>
            </a:r>
            <a:endParaRPr lang="ru-RU" sz="1300" b="0" strike="noStrike" spc="-1">
              <a:latin typeface="Arial"/>
            </a:endParaRPr>
          </a:p>
        </p:txBody>
      </p:sp>
      <p:sp>
        <p:nvSpPr>
          <p:cNvPr id="325" name="CustomShape 3"/>
          <p:cNvSpPr/>
          <p:nvPr/>
        </p:nvSpPr>
        <p:spPr>
          <a:xfrm>
            <a:off x="5151960" y="3043440"/>
            <a:ext cx="4420080" cy="15613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060"/>
              </a:spcBef>
            </a:pPr>
            <a:endParaRPr lang="ru-RU" sz="1800" b="0" strike="noStrike" spc="-1">
              <a:latin typeface="Arial"/>
            </a:endParaRPr>
          </a:p>
          <a:p>
            <a:pPr marL="432000" indent="-317520">
              <a:lnSpc>
                <a:spcPct val="100000"/>
              </a:lnSpc>
              <a:spcBef>
                <a:spcPts val="1060"/>
              </a:spcBef>
              <a:buClr>
                <a:srgbClr val="000000"/>
              </a:buClr>
              <a:buSzPct val="45000"/>
              <a:buFont typeface="Wingdings" charset="2"/>
              <a:buChar char=""/>
            </a:pPr>
            <a:r>
              <a:rPr lang="ru-RU" sz="1400" b="1" i="1" strike="noStrike" spc="-1">
                <a:solidFill>
                  <a:srgbClr val="00A933"/>
                </a:solidFill>
                <a:latin typeface="Arial"/>
                <a:ea typeface="DejaVu Sans"/>
              </a:rPr>
              <a:t>данное преступление также будет относиться к перечню преступлений коррупционной направленности лишь в случае его совершения с корыстным мотивом</a:t>
            </a:r>
            <a:endParaRPr lang="ru-RU" sz="1400" b="0" strike="noStrike" spc="-1">
              <a:latin typeface="Arial"/>
            </a:endParaRPr>
          </a:p>
        </p:txBody>
      </p:sp>
      <p:sp>
        <p:nvSpPr>
          <p:cNvPr id="326" name="Line 4"/>
          <p:cNvSpPr/>
          <p:nvPr/>
        </p:nvSpPr>
        <p:spPr>
          <a:xfrm>
            <a:off x="504000" y="116208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sp>
        <p:nvSpPr>
          <p:cNvPr id="327" name="Line 5"/>
          <p:cNvSpPr/>
          <p:nvPr/>
        </p:nvSpPr>
        <p:spPr>
          <a:xfrm flipV="1">
            <a:off x="5151960" y="3043440"/>
            <a:ext cx="360" cy="1567800"/>
          </a:xfrm>
          <a:prstGeom prst="line">
            <a:avLst/>
          </a:prstGeom>
          <a:ln>
            <a:noFill/>
          </a:ln>
        </p:spPr>
        <p:style>
          <a:lnRef idx="0">
            <a:scrgbClr r="0" g="0" b="0"/>
          </a:lnRef>
          <a:fillRef idx="0">
            <a:scrgbClr r="0" g="0" b="0"/>
          </a:fillRef>
          <a:effectRef idx="0">
            <a:scrgbClr r="0" g="0" b="0"/>
          </a:effectRef>
          <a:fontRef idx="minor"/>
        </p:style>
      </p:sp>
      <p:sp>
        <p:nvSpPr>
          <p:cNvPr id="328" name="Line 6"/>
          <p:cNvSpPr/>
          <p:nvPr/>
        </p:nvSpPr>
        <p:spPr>
          <a:xfrm>
            <a:off x="5151960" y="3043440"/>
            <a:ext cx="4426560" cy="360"/>
          </a:xfrm>
          <a:prstGeom prst="line">
            <a:avLst/>
          </a:prstGeom>
          <a:ln>
            <a:noFill/>
          </a:ln>
        </p:spPr>
        <p:style>
          <a:lnRef idx="0">
            <a:scrgbClr r="0" g="0" b="0"/>
          </a:lnRef>
          <a:fillRef idx="0">
            <a:scrgbClr r="0" g="0" b="0"/>
          </a:fillRef>
          <a:effectRef idx="0">
            <a:scrgbClr r="0" g="0" b="0"/>
          </a:effectRef>
          <a:fontRef idx="minor"/>
        </p:style>
      </p:sp>
      <p:sp>
        <p:nvSpPr>
          <p:cNvPr id="329" name="CustomShape 7"/>
          <p:cNvSpPr/>
          <p:nvPr/>
        </p:nvSpPr>
        <p:spPr>
          <a:xfrm>
            <a:off x="143640" y="4823280"/>
            <a:ext cx="9856800" cy="793080"/>
          </a:xfrm>
          <a:prstGeom prst="rect">
            <a:avLst/>
          </a:prstGeom>
          <a:gradFill rotWithShape="0">
            <a:gsLst>
              <a:gs pos="0">
                <a:srgbClr val="DDE8CB"/>
              </a:gs>
              <a:gs pos="100000">
                <a:srgbClr val="FFD7D7"/>
              </a:gs>
            </a:gsLst>
            <a:lin ang="3600000"/>
          </a:gra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000" b="0" strike="noStrike" spc="-1">
                <a:solidFill>
                  <a:srgbClr val="2A6099"/>
                </a:solidFill>
                <a:latin typeface="Arial"/>
                <a:ea typeface="Arial"/>
              </a:rPr>
              <a:t>К лицам, выполняющим управленческие функции в коммерческой или иной организации, относятся лица, выполняющие функции единоличного исполнительного органа, члена совета директоров или иного коллегиального исполнительного органа, а также лица, постоянно, временно или по специальному полномочию выполняющие </a:t>
            </a:r>
            <a:r>
              <a:rPr lang="ru-RU" sz="1000" b="0" u="sng" strike="noStrike" spc="-1">
                <a:solidFill>
                  <a:srgbClr val="2A6099"/>
                </a:solidFill>
                <a:uFillTx/>
                <a:latin typeface="Arial"/>
                <a:ea typeface="Arial"/>
              </a:rPr>
              <a:t>организационно-распорядительные или административно-хозяйственные функции</a:t>
            </a:r>
            <a:r>
              <a:rPr lang="ru-RU" sz="1000" b="0" strike="noStrike" spc="-1">
                <a:solidFill>
                  <a:srgbClr val="2A6099"/>
                </a:solidFill>
                <a:latin typeface="Arial"/>
                <a:ea typeface="Arial"/>
              </a:rPr>
              <a:t> в этих организациях (например, </a:t>
            </a:r>
            <a:r>
              <a:rPr lang="ru-RU" sz="1000" b="0" i="1" strike="noStrike" spc="-1">
                <a:solidFill>
                  <a:srgbClr val="2A6099"/>
                </a:solidFill>
                <a:latin typeface="Arial"/>
                <a:ea typeface="Arial"/>
              </a:rPr>
              <a:t>директор, генеральный директор, член правления акционерного общества, председатель производственного или потребительского кооператива, руководитель общественного объединения, религиозной организации</a:t>
            </a:r>
            <a:r>
              <a:rPr lang="ru-RU" sz="1000" b="0" strike="noStrike" spc="-1">
                <a:solidFill>
                  <a:srgbClr val="2A6099"/>
                </a:solidFill>
                <a:latin typeface="Arial"/>
                <a:ea typeface="Arial"/>
              </a:rPr>
              <a:t>).</a:t>
            </a:r>
            <a:endParaRPr lang="ru-RU" sz="1000" b="0" strike="noStrike" spc="-1">
              <a:latin typeface="Arial"/>
            </a:endParaRPr>
          </a:p>
        </p:txBody>
      </p:sp>
      <p:pic>
        <p:nvPicPr>
          <p:cNvPr id="330" name="Рисунок 322"/>
          <p:cNvPicPr/>
          <p:nvPr/>
        </p:nvPicPr>
        <p:blipFill>
          <a:blip r:embed="rId4"/>
          <a:stretch/>
        </p:blipFill>
        <p:spPr>
          <a:xfrm>
            <a:off x="504000" y="215640"/>
            <a:ext cx="1361160" cy="939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504000" y="226080"/>
            <a:ext cx="9068400" cy="94284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Служебный подлог (ст. 292 УК РФ)</a:t>
            </a:r>
            <a:endParaRPr lang="ru-RU" sz="3300" b="0" strike="noStrike" spc="-1">
              <a:latin typeface="Arial"/>
            </a:endParaRPr>
          </a:p>
        </p:txBody>
      </p:sp>
      <p:pic>
        <p:nvPicPr>
          <p:cNvPr id="332" name="Рисунок 324"/>
          <p:cNvPicPr/>
          <p:nvPr/>
        </p:nvPicPr>
        <p:blipFill>
          <a:blip r:embed="rId2"/>
          <a:stretch/>
        </p:blipFill>
        <p:spPr>
          <a:xfrm>
            <a:off x="523800" y="1326240"/>
            <a:ext cx="4383000" cy="3285000"/>
          </a:xfrm>
          <a:prstGeom prst="rect">
            <a:avLst/>
          </a:prstGeom>
          <a:ln>
            <a:noFill/>
          </a:ln>
        </p:spPr>
      </p:pic>
      <p:sp>
        <p:nvSpPr>
          <p:cNvPr id="333" name="CustomShape 2"/>
          <p:cNvSpPr/>
          <p:nvPr/>
        </p:nvSpPr>
        <p:spPr>
          <a:xfrm>
            <a:off x="5152680" y="1326600"/>
            <a:ext cx="4423320" cy="1564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000" lnSpcReduction="10000"/>
          </a:bodyPr>
          <a:lstStyle/>
          <a:p>
            <a:pPr algn="just">
              <a:lnSpc>
                <a:spcPct val="100000"/>
              </a:lnSpc>
              <a:spcBef>
                <a:spcPts val="1417"/>
              </a:spcBef>
            </a:pPr>
            <a:r>
              <a:rPr lang="ru-RU" sz="1000" b="0" strike="noStrike" spc="-1">
                <a:solidFill>
                  <a:srgbClr val="000000"/>
                </a:solidFill>
                <a:latin typeface="Arial"/>
                <a:ea typeface="Arial"/>
              </a:rPr>
              <a:t> </a:t>
            </a:r>
            <a:r>
              <a:rPr lang="ru-RU" sz="1400" b="1" strike="noStrike" spc="-1">
                <a:solidFill>
                  <a:srgbClr val="3465A4"/>
                </a:solidFill>
                <a:latin typeface="Arial"/>
                <a:ea typeface="Arial"/>
              </a:rPr>
              <a:t>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endParaRPr lang="ru-RU" sz="1400" b="0" strike="noStrike" spc="-1">
              <a:latin typeface="Arial"/>
            </a:endParaRPr>
          </a:p>
        </p:txBody>
      </p:sp>
      <p:sp>
        <p:nvSpPr>
          <p:cNvPr id="334" name="CustomShape 3"/>
          <p:cNvSpPr/>
          <p:nvPr/>
        </p:nvSpPr>
        <p:spPr>
          <a:xfrm>
            <a:off x="5152680" y="3044520"/>
            <a:ext cx="4423320" cy="15649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ru-RU" sz="1800" b="0" strike="noStrike" spc="-1">
              <a:latin typeface="Arial"/>
            </a:endParaRPr>
          </a:p>
          <a:p>
            <a:pPr marL="432000" indent="-320400">
              <a:lnSpc>
                <a:spcPct val="100000"/>
              </a:lnSpc>
              <a:spcBef>
                <a:spcPts val="1417"/>
              </a:spcBef>
              <a:buClr>
                <a:srgbClr val="000000"/>
              </a:buClr>
              <a:buSzPct val="45000"/>
              <a:buFont typeface="Wingdings" charset="2"/>
              <a:buChar char=""/>
            </a:pPr>
            <a:r>
              <a:rPr lang="ru-RU" sz="1400" b="1" i="1" strike="noStrike" spc="-1">
                <a:solidFill>
                  <a:srgbClr val="00A933"/>
                </a:solidFill>
                <a:latin typeface="Arial"/>
                <a:ea typeface="DejaVu Sans"/>
              </a:rPr>
              <a:t>данное преступление также будет относиться к перечню преступлений коррупционной направленности лишь в случае его совершения с корыстным мотивом</a:t>
            </a:r>
            <a:endParaRPr lang="ru-RU" sz="1400" b="0" strike="noStrike" spc="-1">
              <a:latin typeface="Arial"/>
            </a:endParaRPr>
          </a:p>
        </p:txBody>
      </p:sp>
      <p:sp>
        <p:nvSpPr>
          <p:cNvPr id="335" name="Line 4"/>
          <p:cNvSpPr/>
          <p:nvPr/>
        </p:nvSpPr>
        <p:spPr>
          <a:xfrm>
            <a:off x="504000" y="1172520"/>
            <a:ext cx="9072000" cy="360"/>
          </a:xfrm>
          <a:prstGeom prst="line">
            <a:avLst/>
          </a:prstGeom>
          <a:ln>
            <a:solidFill>
              <a:srgbClr val="FF0000"/>
            </a:solidFill>
          </a:ln>
        </p:spPr>
        <p:style>
          <a:lnRef idx="0">
            <a:scrgbClr r="0" g="0" b="0"/>
          </a:lnRef>
          <a:fillRef idx="0">
            <a:scrgbClr r="0" g="0" b="0"/>
          </a:fillRef>
          <a:effectRef idx="0">
            <a:scrgbClr r="0" g="0" b="0"/>
          </a:effectRef>
          <a:fontRef idx="minor"/>
        </p:style>
      </p:sp>
      <p:sp>
        <p:nvSpPr>
          <p:cNvPr id="336" name="Line 5"/>
          <p:cNvSpPr/>
          <p:nvPr/>
        </p:nvSpPr>
        <p:spPr>
          <a:xfrm flipV="1">
            <a:off x="5152680" y="3044520"/>
            <a:ext cx="360" cy="15634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37" name="Line 6"/>
          <p:cNvSpPr/>
          <p:nvPr/>
        </p:nvSpPr>
        <p:spPr>
          <a:xfrm>
            <a:off x="5152680" y="3044520"/>
            <a:ext cx="4426920" cy="36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338" name="Рисунок 330"/>
          <p:cNvPicPr/>
          <p:nvPr/>
        </p:nvPicPr>
        <p:blipFill>
          <a:blip r:embed="rId4"/>
          <a:stretch/>
        </p:blipFill>
        <p:spPr>
          <a:xfrm>
            <a:off x="504000" y="226080"/>
            <a:ext cx="1292400" cy="942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215640"/>
            <a:ext cx="9064440" cy="939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Мошенничество (ст. 159 ч.ч. 3-7 УК РФ)</a:t>
            </a:r>
            <a:endParaRPr lang="ru-RU" sz="3300" b="0" strike="noStrike" spc="-1">
              <a:latin typeface="Arial"/>
            </a:endParaRPr>
          </a:p>
        </p:txBody>
      </p:sp>
      <p:pic>
        <p:nvPicPr>
          <p:cNvPr id="340" name="Рисунок 332"/>
          <p:cNvPicPr/>
          <p:nvPr/>
        </p:nvPicPr>
        <p:blipFill>
          <a:blip r:embed="rId2"/>
          <a:stretch/>
        </p:blipFill>
        <p:spPr>
          <a:xfrm>
            <a:off x="523800" y="1326240"/>
            <a:ext cx="4379040" cy="3281400"/>
          </a:xfrm>
          <a:prstGeom prst="rect">
            <a:avLst/>
          </a:prstGeom>
          <a:ln>
            <a:noFill/>
          </a:ln>
        </p:spPr>
      </p:pic>
      <p:sp>
        <p:nvSpPr>
          <p:cNvPr id="341" name="CustomShape 2"/>
          <p:cNvSpPr/>
          <p:nvPr/>
        </p:nvSpPr>
        <p:spPr>
          <a:xfrm>
            <a:off x="5151960" y="1326240"/>
            <a:ext cx="4420080" cy="156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gn="just">
              <a:lnSpc>
                <a:spcPct val="100000"/>
              </a:lnSpc>
              <a:spcBef>
                <a:spcPts val="1060"/>
              </a:spcBef>
            </a:pPr>
            <a:r>
              <a:rPr lang="ru-RU" sz="1000" b="0" strike="noStrike" spc="-1">
                <a:solidFill>
                  <a:srgbClr val="000000"/>
                </a:solidFill>
                <a:latin typeface="Arial"/>
                <a:ea typeface="Arial"/>
              </a:rPr>
              <a:t> </a:t>
            </a:r>
            <a:r>
              <a:rPr lang="ru-RU" sz="2000" b="1" strike="noStrike" spc="-1">
                <a:solidFill>
                  <a:srgbClr val="3465A4"/>
                </a:solidFill>
                <a:latin typeface="Arial"/>
                <a:ea typeface="Arial"/>
              </a:rPr>
              <a:t>хищение чужого имущества или приобретение права на чужое имущество путем обмана или злоупотребления доверием</a:t>
            </a:r>
            <a:endParaRPr lang="ru-RU" sz="2000" b="0" strike="noStrike" spc="-1">
              <a:latin typeface="Arial"/>
            </a:endParaRPr>
          </a:p>
        </p:txBody>
      </p:sp>
      <p:sp>
        <p:nvSpPr>
          <p:cNvPr id="342" name="CustomShape 3"/>
          <p:cNvSpPr/>
          <p:nvPr/>
        </p:nvSpPr>
        <p:spPr>
          <a:xfrm>
            <a:off x="5111280" y="2894040"/>
            <a:ext cx="4460760" cy="17107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a:lnSpc>
                <a:spcPct val="100000"/>
              </a:lnSpc>
              <a:spcBef>
                <a:spcPts val="1060"/>
              </a:spcBef>
            </a:pPr>
            <a:endParaRPr lang="ru-RU" sz="1800" b="0" strike="noStrike" spc="-1" dirty="0">
              <a:latin typeface="Arial"/>
            </a:endParaRPr>
          </a:p>
          <a:p>
            <a:pPr marL="432000" indent="-317520">
              <a:lnSpc>
                <a:spcPct val="100000"/>
              </a:lnSpc>
              <a:buClr>
                <a:srgbClr val="000000"/>
              </a:buClr>
              <a:buSzPct val="45000"/>
              <a:buFont typeface="Wingdings" charset="2"/>
              <a:buChar char=""/>
            </a:pPr>
            <a:r>
              <a:rPr lang="ru-RU" sz="5200" b="1" i="1" strike="noStrike" spc="-1" dirty="0">
                <a:solidFill>
                  <a:srgbClr val="00A933"/>
                </a:solidFill>
                <a:latin typeface="Arial"/>
                <a:ea typeface="DejaVu Sans"/>
              </a:rPr>
              <a:t>данное преступление будет относиться к перечню преступлений коррупционной направленности лишь в случае его совершения должностным лицом, государственным служащим и муниципальным служащим, а также лицом, выполняющим управленческие функции в коммерческой или иной организации, с использованием своего служебного положения*</a:t>
            </a:r>
            <a:endParaRPr lang="ru-RU" sz="5200" b="0" strike="noStrike" spc="-1" dirty="0">
              <a:latin typeface="Arial"/>
            </a:endParaRPr>
          </a:p>
        </p:txBody>
      </p:sp>
      <p:sp>
        <p:nvSpPr>
          <p:cNvPr id="343" name="CustomShape 4"/>
          <p:cNvSpPr/>
          <p:nvPr/>
        </p:nvSpPr>
        <p:spPr>
          <a:xfrm>
            <a:off x="71640" y="4823280"/>
            <a:ext cx="9998640" cy="68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2A6099"/>
                </a:solidFill>
                <a:latin typeface="Arial"/>
                <a:ea typeface="DejaVu Sans"/>
              </a:rPr>
              <a:t>*Пункт 3.6. Перечня № 23 преступлений коррупционной направленности (введен в действие Указанием от 25.12.2018 Генпрокуратуры РФ № 853/11 «О введении в действие перечней статей УК РФ, используемых при формировании статистической отчетности»)</a:t>
            </a:r>
            <a:endParaRPr lang="ru-RU" sz="1400" b="0" strike="noStrike" spc="-1">
              <a:latin typeface="Arial"/>
            </a:endParaRPr>
          </a:p>
        </p:txBody>
      </p:sp>
      <p:sp>
        <p:nvSpPr>
          <p:cNvPr id="344" name="Line 5"/>
          <p:cNvSpPr/>
          <p:nvPr/>
        </p:nvSpPr>
        <p:spPr>
          <a:xfrm flipV="1">
            <a:off x="5111280" y="2894040"/>
            <a:ext cx="360" cy="17164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45" name="Line 6"/>
          <p:cNvSpPr/>
          <p:nvPr/>
        </p:nvSpPr>
        <p:spPr>
          <a:xfrm>
            <a:off x="5111640" y="2894040"/>
            <a:ext cx="4466880" cy="36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46" name="Line 7"/>
          <p:cNvSpPr/>
          <p:nvPr/>
        </p:nvSpPr>
        <p:spPr>
          <a:xfrm>
            <a:off x="504000" y="116208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347" name="Рисунок 339"/>
          <p:cNvPicPr/>
          <p:nvPr/>
        </p:nvPicPr>
        <p:blipFill>
          <a:blip r:embed="rId4"/>
          <a:stretch/>
        </p:blipFill>
        <p:spPr>
          <a:xfrm>
            <a:off x="359792" y="312070"/>
            <a:ext cx="929160" cy="831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503640" y="287640"/>
            <a:ext cx="9064440" cy="939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Присвоение или растрата </a:t>
            </a:r>
            <a:r>
              <a:t/>
            </a:r>
            <a:br/>
            <a:r>
              <a:rPr lang="ru-RU" sz="3300" b="0" strike="noStrike" spc="-1">
                <a:solidFill>
                  <a:srgbClr val="FF0000"/>
                </a:solidFill>
                <a:latin typeface="Arial"/>
                <a:ea typeface="DejaVu Sans"/>
              </a:rPr>
              <a:t>(ст. 160 ч.3,4 УК РФ)</a:t>
            </a:r>
            <a:endParaRPr lang="ru-RU" sz="3300" b="0" strike="noStrike" spc="-1">
              <a:latin typeface="Arial"/>
            </a:endParaRPr>
          </a:p>
        </p:txBody>
      </p:sp>
      <p:pic>
        <p:nvPicPr>
          <p:cNvPr id="349" name="Рисунок 341"/>
          <p:cNvPicPr/>
          <p:nvPr/>
        </p:nvPicPr>
        <p:blipFill>
          <a:blip r:embed="rId2"/>
          <a:stretch/>
        </p:blipFill>
        <p:spPr>
          <a:xfrm>
            <a:off x="523800" y="1326240"/>
            <a:ext cx="4379040" cy="3281400"/>
          </a:xfrm>
          <a:prstGeom prst="rect">
            <a:avLst/>
          </a:prstGeom>
          <a:ln>
            <a:noFill/>
          </a:ln>
        </p:spPr>
      </p:pic>
      <p:sp>
        <p:nvSpPr>
          <p:cNvPr id="350" name="CustomShape 2"/>
          <p:cNvSpPr/>
          <p:nvPr/>
        </p:nvSpPr>
        <p:spPr>
          <a:xfrm>
            <a:off x="5151960" y="1326240"/>
            <a:ext cx="4420080" cy="156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ru-RU" sz="2000" b="1" strike="noStrike" spc="-1">
                <a:solidFill>
                  <a:srgbClr val="000000"/>
                </a:solidFill>
                <a:latin typeface="Arial"/>
                <a:ea typeface="Arial"/>
              </a:rPr>
              <a:t>  </a:t>
            </a:r>
            <a:endParaRPr lang="ru-RU" sz="2000" b="0" strike="noStrike" spc="-1">
              <a:latin typeface="Arial"/>
            </a:endParaRPr>
          </a:p>
          <a:p>
            <a:pPr>
              <a:lnSpc>
                <a:spcPct val="100000"/>
              </a:lnSpc>
            </a:pPr>
            <a:r>
              <a:rPr lang="ru-RU" sz="2000" b="1" strike="noStrike" spc="-1">
                <a:solidFill>
                  <a:srgbClr val="000000"/>
                </a:solidFill>
                <a:latin typeface="Arial"/>
                <a:ea typeface="Arial"/>
              </a:rPr>
              <a:t>      </a:t>
            </a:r>
            <a:r>
              <a:rPr lang="ru-RU" sz="2000" b="1" strike="noStrike" spc="-1">
                <a:solidFill>
                  <a:srgbClr val="3465A4"/>
                </a:solidFill>
                <a:latin typeface="Arial"/>
                <a:ea typeface="Arial"/>
              </a:rPr>
              <a:t>хищение чужого имущества,            вверенного виновному</a:t>
            </a:r>
            <a:endParaRPr lang="ru-RU" sz="2000" b="0" strike="noStrike" spc="-1">
              <a:latin typeface="Arial"/>
            </a:endParaRPr>
          </a:p>
        </p:txBody>
      </p:sp>
      <p:sp>
        <p:nvSpPr>
          <p:cNvPr id="351" name="CustomShape 3"/>
          <p:cNvSpPr/>
          <p:nvPr/>
        </p:nvSpPr>
        <p:spPr>
          <a:xfrm>
            <a:off x="5327280" y="2735640"/>
            <a:ext cx="4420080" cy="156132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0" tIns="0" rIns="0" bIns="0">
            <a:normAutofit fontScale="55000" lnSpcReduction="10000"/>
          </a:bodyPr>
          <a:lstStyle/>
          <a:p>
            <a:pPr marL="432000" indent="-317520">
              <a:lnSpc>
                <a:spcPct val="100000"/>
              </a:lnSpc>
              <a:spcBef>
                <a:spcPts val="1060"/>
              </a:spcBef>
              <a:buClr>
                <a:srgbClr val="000000"/>
              </a:buClr>
              <a:buSzPct val="45000"/>
              <a:buFont typeface="Wingdings" charset="2"/>
              <a:buChar char=""/>
            </a:pPr>
            <a:r>
              <a:rPr lang="ru-RU" sz="2400" b="1" i="1" strike="noStrike" spc="-1">
                <a:solidFill>
                  <a:srgbClr val="00A933"/>
                </a:solidFill>
                <a:latin typeface="Arial"/>
                <a:ea typeface="DejaVu Sans"/>
              </a:rPr>
              <a:t>данное преступление будет относиться к перечню преступлений коррупционной направленности лишь в случае его совершения должностным лицом, государственным служащим и муниципальным служащим, а также лицом, выполняющим управленческие функции в коммерческой или иной организации, с использованием своего служебного положения*</a:t>
            </a:r>
            <a:endParaRPr lang="ru-RU" sz="2400" b="0" strike="noStrike" spc="-1">
              <a:latin typeface="Arial"/>
            </a:endParaRPr>
          </a:p>
        </p:txBody>
      </p:sp>
      <p:sp>
        <p:nvSpPr>
          <p:cNvPr id="352" name="CustomShape 4"/>
          <p:cNvSpPr/>
          <p:nvPr/>
        </p:nvSpPr>
        <p:spPr>
          <a:xfrm>
            <a:off x="73800" y="4895280"/>
            <a:ext cx="9998640" cy="68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2A6099"/>
                </a:solidFill>
                <a:latin typeface="Arial"/>
                <a:ea typeface="DejaVu Sans"/>
              </a:rPr>
              <a:t>*Пункт 3.6. Перечня № 23 преступлений коррупционной направленности (введен в действие Указанием от 25.12.2018 Генпрокуратуры РФ № 853/11 «О введении в действие перечней статей УК РФ, используемых при формировании статистической отчетности»)</a:t>
            </a:r>
            <a:endParaRPr lang="ru-RU" sz="1400" b="0" strike="noStrike" spc="-1">
              <a:latin typeface="Arial"/>
            </a:endParaRPr>
          </a:p>
        </p:txBody>
      </p:sp>
      <p:sp>
        <p:nvSpPr>
          <p:cNvPr id="353" name="Line 5"/>
          <p:cNvSpPr/>
          <p:nvPr/>
        </p:nvSpPr>
        <p:spPr>
          <a:xfrm flipV="1">
            <a:off x="5327280" y="2735640"/>
            <a:ext cx="360" cy="15670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54" name="Line 6"/>
          <p:cNvSpPr/>
          <p:nvPr/>
        </p:nvSpPr>
        <p:spPr>
          <a:xfrm>
            <a:off x="5327280" y="2735640"/>
            <a:ext cx="4425840" cy="36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355" name="Line 7"/>
          <p:cNvSpPr/>
          <p:nvPr/>
        </p:nvSpPr>
        <p:spPr>
          <a:xfrm>
            <a:off x="503640" y="123408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356" name="Рисунок 348"/>
          <p:cNvPicPr/>
          <p:nvPr/>
        </p:nvPicPr>
        <p:blipFill>
          <a:blip r:embed="rId4"/>
          <a:stretch/>
        </p:blipFill>
        <p:spPr>
          <a:xfrm>
            <a:off x="501840" y="287640"/>
            <a:ext cx="1147320" cy="939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791640" y="431640"/>
            <a:ext cx="7840800" cy="43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600" b="1" i="1" u="sng" strike="noStrike" spc="-1">
                <a:solidFill>
                  <a:srgbClr val="FF0000"/>
                </a:solidFill>
                <a:uFillTx/>
                <a:latin typeface="Arial"/>
                <a:ea typeface="DejaVu Sans"/>
              </a:rPr>
              <a:t>Коррупция</a:t>
            </a:r>
            <a:r>
              <a:rPr lang="ru-RU" sz="2600" b="1" i="1" strike="noStrike" spc="-1">
                <a:solidFill>
                  <a:srgbClr val="FF0000"/>
                </a:solidFill>
                <a:latin typeface="Arial"/>
                <a:ea typeface="DejaVu Sans"/>
              </a:rPr>
              <a:t> –</a:t>
            </a:r>
            <a:r>
              <a:rPr lang="ru-RU" sz="2600" b="0" strike="noStrike" spc="-1">
                <a:solidFill>
                  <a:srgbClr val="2A6099"/>
                </a:solidFill>
                <a:latin typeface="Arial"/>
                <a:ea typeface="DejaVu Sans"/>
              </a:rPr>
              <a:t>  </a:t>
            </a:r>
            <a:endParaRPr lang="ru-RU" sz="2600" b="0" strike="noStrike" spc="-1">
              <a:latin typeface="Arial"/>
            </a:endParaRPr>
          </a:p>
          <a:p>
            <a:pPr>
              <a:lnSpc>
                <a:spcPct val="100000"/>
              </a:lnSpc>
            </a:pPr>
            <a:r>
              <a:rPr lang="ru-RU" sz="2600" b="0" strike="noStrike" spc="-1">
                <a:solidFill>
                  <a:srgbClr val="2A6099"/>
                </a:solidFill>
                <a:latin typeface="Arial"/>
                <a:ea typeface="DejaVu Sans"/>
              </a:rPr>
              <a:t>1) злоупотребление служебным положением, </a:t>
            </a:r>
            <a:endParaRPr lang="ru-RU" sz="2600" b="0" strike="noStrike" spc="-1">
              <a:latin typeface="Arial"/>
            </a:endParaRPr>
          </a:p>
          <a:p>
            <a:pPr>
              <a:lnSpc>
                <a:spcPct val="100000"/>
              </a:lnSpc>
            </a:pPr>
            <a:r>
              <a:rPr lang="ru-RU" sz="2600" b="0" strike="noStrike" spc="-1">
                <a:solidFill>
                  <a:srgbClr val="2A6099"/>
                </a:solidFill>
                <a:latin typeface="Arial"/>
                <a:ea typeface="DejaVu Sans"/>
              </a:rPr>
              <a:t>2) дача и получение взятки, </a:t>
            </a:r>
            <a:endParaRPr lang="ru-RU" sz="2600" b="0" strike="noStrike" spc="-1">
              <a:latin typeface="Arial"/>
            </a:endParaRPr>
          </a:p>
          <a:p>
            <a:pPr>
              <a:lnSpc>
                <a:spcPct val="100000"/>
              </a:lnSpc>
            </a:pPr>
            <a:r>
              <a:rPr lang="ru-RU" sz="2600" b="0" strike="noStrike" spc="-1">
                <a:solidFill>
                  <a:srgbClr val="2A6099"/>
                </a:solidFill>
                <a:latin typeface="Arial"/>
                <a:ea typeface="DejaVu Sans"/>
              </a:rPr>
              <a:t>3) злоупотребление полномочиями, </a:t>
            </a:r>
            <a:endParaRPr lang="ru-RU" sz="2600" b="0" strike="noStrike" spc="-1">
              <a:latin typeface="Arial"/>
            </a:endParaRPr>
          </a:p>
          <a:p>
            <a:pPr>
              <a:lnSpc>
                <a:spcPct val="100000"/>
              </a:lnSpc>
            </a:pPr>
            <a:r>
              <a:rPr lang="ru-RU" sz="2600" b="0" strike="noStrike" spc="-1">
                <a:solidFill>
                  <a:srgbClr val="2A6099"/>
                </a:solidFill>
                <a:latin typeface="Arial"/>
                <a:ea typeface="DejaVu Sans"/>
              </a:rPr>
              <a:t>4) коммерческий подкуп, </a:t>
            </a:r>
            <a:endParaRPr lang="ru-RU" sz="2600" b="0" strike="noStrike" spc="-1">
              <a:latin typeface="Arial"/>
            </a:endParaRPr>
          </a:p>
          <a:p>
            <a:pPr>
              <a:lnSpc>
                <a:spcPct val="100000"/>
              </a:lnSpc>
            </a:pPr>
            <a:r>
              <a:rPr lang="ru-RU" sz="2600" b="0" strike="noStrike" spc="-1">
                <a:solidFill>
                  <a:srgbClr val="2A6099"/>
                </a:solidFill>
                <a:latin typeface="Arial"/>
                <a:ea typeface="DejaVu Sans"/>
              </a:rPr>
              <a:t>5) </a:t>
            </a:r>
            <a:r>
              <a:rPr lang="ru-RU" sz="1800" b="0" strike="noStrike" spc="-1">
                <a:solidFill>
                  <a:srgbClr val="2A6099"/>
                </a:solidFill>
                <a:latin typeface="Arial"/>
                <a:ea typeface="DejaVu Sans"/>
              </a:rPr>
              <a:t>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иных имущественных прав для себя или для третьих лиц либо незаконное предоставление такой выгоды указанному лицу другими физическими лицами;</a:t>
            </a:r>
            <a:endParaRPr lang="ru-RU" sz="1800" b="0" strike="noStrike" spc="-1">
              <a:latin typeface="Arial"/>
            </a:endParaRPr>
          </a:p>
        </p:txBody>
      </p:sp>
      <p:sp>
        <p:nvSpPr>
          <p:cNvPr id="249" name="CustomShape 2"/>
          <p:cNvSpPr/>
          <p:nvPr/>
        </p:nvSpPr>
        <p:spPr>
          <a:xfrm>
            <a:off x="790200" y="4607280"/>
            <a:ext cx="863424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a:solidFill>
                  <a:srgbClr val="2A6099"/>
                </a:solidFill>
                <a:latin typeface="Arial"/>
                <a:ea typeface="DejaVu Sans"/>
              </a:rPr>
              <a:t>Статья 1 Федерального закона от 25.12.2008 № 273-ФЗ «О противодействии коррупции»</a:t>
            </a:r>
            <a:endParaRPr lang="ru-RU" sz="1600" b="0" strike="noStrike" spc="-1">
              <a:latin typeface="Arial"/>
            </a:endParaRPr>
          </a:p>
        </p:txBody>
      </p:sp>
      <p:sp>
        <p:nvSpPr>
          <p:cNvPr id="250" name="Line 3"/>
          <p:cNvSpPr/>
          <p:nvPr/>
        </p:nvSpPr>
        <p:spPr>
          <a:xfrm>
            <a:off x="863640" y="4535280"/>
            <a:ext cx="8351280" cy="360"/>
          </a:xfrm>
          <a:prstGeom prst="line">
            <a:avLst/>
          </a:prstGeom>
          <a:ln>
            <a:solidFill>
              <a:srgbClr val="2A6099"/>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Рисунок 250"/>
          <p:cNvPicPr/>
          <p:nvPr/>
        </p:nvPicPr>
        <p:blipFill>
          <a:blip r:embed="rId2"/>
          <a:stretch/>
        </p:blipFill>
        <p:spPr>
          <a:xfrm>
            <a:off x="1122120" y="1778040"/>
            <a:ext cx="2750760" cy="2750760"/>
          </a:xfrm>
          <a:prstGeom prst="rect">
            <a:avLst/>
          </a:prstGeom>
          <a:ln>
            <a:noFill/>
          </a:ln>
        </p:spPr>
      </p:pic>
      <p:sp>
        <p:nvSpPr>
          <p:cNvPr id="252" name="CustomShape 1"/>
          <p:cNvSpPr/>
          <p:nvPr/>
        </p:nvSpPr>
        <p:spPr>
          <a:xfrm>
            <a:off x="432000" y="359640"/>
            <a:ext cx="9208440" cy="939960"/>
          </a:xfrm>
          <a:prstGeom prst="rect">
            <a:avLst/>
          </a:prstGeom>
          <a:gradFill rotWithShape="0">
            <a:gsLst>
              <a:gs pos="0">
                <a:srgbClr val="DDE8CB"/>
              </a:gs>
              <a:gs pos="100000">
                <a:srgbClr val="FFD7D7"/>
              </a:gs>
            </a:gsLst>
            <a:lin ang="360000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1800" b="1" u="sng" strike="noStrike" spc="-1">
                <a:solidFill>
                  <a:srgbClr val="CE181E"/>
                </a:solidFill>
                <a:uFillTx/>
                <a:latin typeface="Arial"/>
                <a:ea typeface="DejaVu Sans"/>
              </a:rPr>
              <a:t>Преступление</a:t>
            </a:r>
            <a:r>
              <a:rPr lang="ru-RU" sz="1800" b="0" strike="noStrike" spc="-1">
                <a:solidFill>
                  <a:srgbClr val="006699"/>
                </a:solidFill>
                <a:latin typeface="Arial"/>
                <a:ea typeface="DejaVu Sans"/>
              </a:rPr>
              <a:t> — это виновно совершенное общественно опасное деяние,  запрещенное Уголовным кодексом под угрозой наказания.</a:t>
            </a:r>
            <a:endParaRPr lang="ru-RU" sz="1800" b="0" strike="noStrike" spc="-1">
              <a:latin typeface="Arial"/>
            </a:endParaRPr>
          </a:p>
        </p:txBody>
      </p:sp>
      <p:sp>
        <p:nvSpPr>
          <p:cNvPr id="253" name="Line 2"/>
          <p:cNvSpPr/>
          <p:nvPr/>
        </p:nvSpPr>
        <p:spPr>
          <a:xfrm>
            <a:off x="5327280" y="4607280"/>
            <a:ext cx="4535640" cy="360"/>
          </a:xfrm>
          <a:prstGeom prst="line">
            <a:avLst/>
          </a:prstGeom>
          <a:ln>
            <a:solidFill>
              <a:srgbClr val="2A6099"/>
            </a:solidFill>
          </a:ln>
        </p:spPr>
        <p:style>
          <a:lnRef idx="0">
            <a:scrgbClr r="0" g="0" b="0"/>
          </a:lnRef>
          <a:fillRef idx="0">
            <a:scrgbClr r="0" g="0" b="0"/>
          </a:fillRef>
          <a:effectRef idx="0">
            <a:scrgbClr r="0" g="0" b="0"/>
          </a:effectRef>
          <a:fontRef idx="minor"/>
        </p:style>
      </p:sp>
      <p:sp>
        <p:nvSpPr>
          <p:cNvPr id="254" name="CustomShape 3"/>
          <p:cNvSpPr/>
          <p:nvPr/>
        </p:nvSpPr>
        <p:spPr>
          <a:xfrm>
            <a:off x="5327280" y="4812480"/>
            <a:ext cx="4601520" cy="6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i="1" strike="noStrike" spc="-1">
                <a:solidFill>
                  <a:srgbClr val="FFFF00"/>
                </a:solidFill>
                <a:latin typeface="Arial"/>
                <a:ea typeface="DejaVu Sans"/>
              </a:rPr>
              <a:t>- ст. 159 ч. 3-7 УК РФ «мошенничество»</a:t>
            </a:r>
            <a:endParaRPr lang="ru-RU" sz="1400" b="0" strike="noStrike" spc="-1">
              <a:latin typeface="Arial"/>
            </a:endParaRPr>
          </a:p>
          <a:p>
            <a:pPr>
              <a:lnSpc>
                <a:spcPct val="100000"/>
              </a:lnSpc>
            </a:pPr>
            <a:r>
              <a:rPr lang="ru-RU" sz="1400" b="0" i="1" strike="noStrike" spc="-1">
                <a:solidFill>
                  <a:srgbClr val="FFFF00"/>
                </a:solidFill>
                <a:latin typeface="Arial"/>
                <a:ea typeface="DejaVu Sans"/>
              </a:rPr>
              <a:t>- ст. 160 ч.3,4 УК РФ «присвоение или растрата»</a:t>
            </a:r>
            <a:r>
              <a:rPr lang="ru-RU" sz="2600" b="0" i="1" strike="noStrike" spc="-1">
                <a:solidFill>
                  <a:srgbClr val="FFFF00"/>
                </a:solidFill>
                <a:latin typeface="Arial"/>
                <a:ea typeface="DejaVu Sans"/>
              </a:rPr>
              <a:t> </a:t>
            </a:r>
            <a:endParaRPr lang="ru-RU" sz="2600" b="0" strike="noStrike" spc="-1">
              <a:latin typeface="Arial"/>
            </a:endParaRPr>
          </a:p>
        </p:txBody>
      </p:sp>
      <p:sp>
        <p:nvSpPr>
          <p:cNvPr id="255" name="Line 4"/>
          <p:cNvSpPr/>
          <p:nvPr/>
        </p:nvSpPr>
        <p:spPr>
          <a:xfrm>
            <a:off x="5326920" y="4607280"/>
            <a:ext cx="360" cy="873720"/>
          </a:xfrm>
          <a:prstGeom prst="line">
            <a:avLst/>
          </a:prstGeom>
          <a:ln>
            <a:solidFill>
              <a:srgbClr val="2A6099"/>
            </a:solidFill>
          </a:ln>
        </p:spPr>
        <p:style>
          <a:lnRef idx="0">
            <a:scrgbClr r="0" g="0" b="0"/>
          </a:lnRef>
          <a:fillRef idx="0">
            <a:scrgbClr r="0" g="0" b="0"/>
          </a:fillRef>
          <a:effectRef idx="0">
            <a:scrgbClr r="0" g="0" b="0"/>
          </a:effectRef>
          <a:fontRef idx="minor"/>
        </p:style>
      </p:sp>
      <p:sp>
        <p:nvSpPr>
          <p:cNvPr id="256" name="CustomShape 5"/>
          <p:cNvSpPr/>
          <p:nvPr/>
        </p:nvSpPr>
        <p:spPr>
          <a:xfrm>
            <a:off x="5256000" y="1800000"/>
            <a:ext cx="4391640" cy="108900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400" b="1" strike="noStrike" spc="-1">
                <a:solidFill>
                  <a:srgbClr val="006699"/>
                </a:solidFill>
                <a:latin typeface="Arial"/>
                <a:ea typeface="Microsoft YaHei"/>
              </a:rPr>
              <a:t>Уголовный кодекс РФ не выносит блок коррупционных преступлений в отдельную главу Особенной части, однако содержит ряд норм, которые позволяют квалифицировать преступления как коррупционные;</a:t>
            </a:r>
            <a:endParaRPr lang="ru-RU" sz="1400" b="0" strike="noStrike" spc="-1">
              <a:latin typeface="Arial"/>
            </a:endParaRPr>
          </a:p>
        </p:txBody>
      </p:sp>
      <p:sp>
        <p:nvSpPr>
          <p:cNvPr id="257" name="CustomShape 6"/>
          <p:cNvSpPr/>
          <p:nvPr/>
        </p:nvSpPr>
        <p:spPr>
          <a:xfrm>
            <a:off x="5256000" y="2975040"/>
            <a:ext cx="4391640" cy="1488600"/>
          </a:xfrm>
          <a:prstGeom prst="rect">
            <a:avLst/>
          </a:prstGeom>
          <a:blipFill rotWithShape="0">
            <a:blip r:embed="rId3"/>
            <a:tile/>
          </a:blip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400" b="1" strike="noStrike" spc="-1">
                <a:solidFill>
                  <a:srgbClr val="006699"/>
                </a:solidFill>
                <a:latin typeface="Arial"/>
                <a:ea typeface="Microsoft YaHei"/>
              </a:rPr>
              <a:t>К примеру, некоторые преступления против собственности могут быть отнесены к коррупционным, если они совершены специальными субъектами, указанными в примечаниях к ст. 285 УК РФ «Злоупотребление должностными полномочиями»;</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503640" y="287640"/>
            <a:ext cx="9136800" cy="939960"/>
          </a:xfrm>
          <a:prstGeom prst="rect">
            <a:avLst/>
          </a:prstGeom>
          <a:blipFill rotWithShape="0">
            <a:blip r:embed="rId2"/>
            <a:tile/>
          </a:blipFill>
          <a:ln>
            <a:solidFill>
              <a:srgbClr val="3465A4"/>
            </a:solid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006699"/>
                </a:solidFill>
                <a:latin typeface="Arial"/>
                <a:ea typeface="DejaVu Sans"/>
              </a:rPr>
              <a:t>Примечания к ст. 285 Уголовного кодекса РФ</a:t>
            </a:r>
            <a:endParaRPr lang="ru-RU" sz="3300" b="0" strike="noStrike" spc="-1">
              <a:latin typeface="Arial"/>
            </a:endParaRPr>
          </a:p>
        </p:txBody>
      </p:sp>
      <p:sp>
        <p:nvSpPr>
          <p:cNvPr id="259" name="CustomShape 2"/>
          <p:cNvSpPr/>
          <p:nvPr/>
        </p:nvSpPr>
        <p:spPr>
          <a:xfrm>
            <a:off x="503640" y="1367640"/>
            <a:ext cx="4529160" cy="3315600"/>
          </a:xfrm>
          <a:custGeom>
            <a:avLst/>
            <a:gdLst/>
            <a:ahLst/>
            <a:cxnLst/>
            <a:rect l="l" t="t" r="r" b="b"/>
            <a:pathLst>
              <a:path w="12602" h="9231">
                <a:moveTo>
                  <a:pt x="1538" y="0"/>
                </a:moveTo>
                <a:cubicBezTo>
                  <a:pt x="769" y="0"/>
                  <a:pt x="0" y="769"/>
                  <a:pt x="0" y="1538"/>
                </a:cubicBezTo>
                <a:lnTo>
                  <a:pt x="0" y="7691"/>
                </a:lnTo>
                <a:cubicBezTo>
                  <a:pt x="0" y="8460"/>
                  <a:pt x="769" y="9230"/>
                  <a:pt x="1538" y="9230"/>
                </a:cubicBezTo>
                <a:lnTo>
                  <a:pt x="11062" y="9230"/>
                </a:lnTo>
                <a:cubicBezTo>
                  <a:pt x="11831" y="9230"/>
                  <a:pt x="12601" y="8460"/>
                  <a:pt x="12601" y="7691"/>
                </a:cubicBezTo>
                <a:lnTo>
                  <a:pt x="12601" y="1538"/>
                </a:lnTo>
                <a:cubicBezTo>
                  <a:pt x="12601" y="769"/>
                  <a:pt x="11831" y="0"/>
                  <a:pt x="11062" y="0"/>
                </a:cubicBezTo>
                <a:lnTo>
                  <a:pt x="1538" y="0"/>
                </a:lnTo>
              </a:path>
            </a:pathLst>
          </a:custGeom>
          <a:gradFill rotWithShape="0">
            <a:gsLst>
              <a:gs pos="0">
                <a:srgbClr val="DDE8CB"/>
              </a:gs>
              <a:gs pos="100000">
                <a:srgbClr val="FFD7D7"/>
              </a:gs>
            </a:gsLst>
            <a:lin ang="3600000"/>
          </a:gradFill>
          <a:ln>
            <a:solidFill>
              <a:srgbClr val="3465A4"/>
            </a:solidFill>
          </a:ln>
        </p:spPr>
        <p:style>
          <a:lnRef idx="0">
            <a:scrgbClr r="0" g="0" b="0"/>
          </a:lnRef>
          <a:fillRef idx="0">
            <a:scrgbClr r="0" g="0" b="0"/>
          </a:fillRef>
          <a:effectRef idx="0">
            <a:scrgbClr r="0" g="0" b="0"/>
          </a:effectRef>
          <a:fontRef idx="minor"/>
        </p:style>
      </p:sp>
      <p:sp>
        <p:nvSpPr>
          <p:cNvPr id="260" name="CustomShape 3"/>
          <p:cNvSpPr/>
          <p:nvPr/>
        </p:nvSpPr>
        <p:spPr>
          <a:xfrm>
            <a:off x="5327280" y="1367640"/>
            <a:ext cx="4241160" cy="1633320"/>
          </a:xfrm>
          <a:custGeom>
            <a:avLst/>
            <a:gdLst/>
            <a:ahLst/>
            <a:cxnLst/>
            <a:rect l="l" t="t" r="r" b="b"/>
            <a:pathLst>
              <a:path w="11801" h="4558">
                <a:moveTo>
                  <a:pt x="759" y="0"/>
                </a:moveTo>
                <a:cubicBezTo>
                  <a:pt x="379" y="0"/>
                  <a:pt x="0" y="379"/>
                  <a:pt x="0" y="759"/>
                </a:cubicBezTo>
                <a:lnTo>
                  <a:pt x="0" y="3797"/>
                </a:lnTo>
                <a:cubicBezTo>
                  <a:pt x="0" y="4177"/>
                  <a:pt x="379" y="4557"/>
                  <a:pt x="759" y="4557"/>
                </a:cubicBezTo>
                <a:lnTo>
                  <a:pt x="11041" y="4557"/>
                </a:lnTo>
                <a:cubicBezTo>
                  <a:pt x="11420" y="4557"/>
                  <a:pt x="11800" y="4177"/>
                  <a:pt x="11800" y="3797"/>
                </a:cubicBezTo>
                <a:lnTo>
                  <a:pt x="11800" y="759"/>
                </a:lnTo>
                <a:cubicBezTo>
                  <a:pt x="11800" y="379"/>
                  <a:pt x="11420" y="0"/>
                  <a:pt x="11041" y="0"/>
                </a:cubicBezTo>
                <a:lnTo>
                  <a:pt x="759" y="0"/>
                </a:lnTo>
              </a:path>
            </a:pathLst>
          </a:custGeom>
          <a:gradFill rotWithShape="0">
            <a:gsLst>
              <a:gs pos="0">
                <a:srgbClr val="DDE8CB"/>
              </a:gs>
              <a:gs pos="100000">
                <a:srgbClr val="FFD7D7"/>
              </a:gs>
            </a:gsLst>
            <a:lin ang="3600000"/>
          </a:gradFill>
          <a:ln>
            <a:solidFill>
              <a:srgbClr val="3465A4"/>
            </a:solidFill>
          </a:ln>
        </p:spPr>
        <p:style>
          <a:lnRef idx="0">
            <a:scrgbClr r="0" g="0" b="0"/>
          </a:lnRef>
          <a:fillRef idx="0">
            <a:scrgbClr r="0" g="0" b="0"/>
          </a:fillRef>
          <a:effectRef idx="0">
            <a:scrgbClr r="0" g="0" b="0"/>
          </a:effectRef>
          <a:fontRef idx="minor"/>
        </p:style>
      </p:sp>
      <p:sp>
        <p:nvSpPr>
          <p:cNvPr id="261" name="CustomShape 4"/>
          <p:cNvSpPr/>
          <p:nvPr/>
        </p:nvSpPr>
        <p:spPr>
          <a:xfrm>
            <a:off x="5327280" y="3167280"/>
            <a:ext cx="4244760" cy="1505160"/>
          </a:xfrm>
          <a:custGeom>
            <a:avLst/>
            <a:gdLst/>
            <a:ahLst/>
            <a:cxnLst/>
            <a:rect l="l" t="t" r="r" b="b"/>
            <a:pathLst>
              <a:path w="11812" h="4202">
                <a:moveTo>
                  <a:pt x="700" y="0"/>
                </a:moveTo>
                <a:cubicBezTo>
                  <a:pt x="350" y="0"/>
                  <a:pt x="0" y="350"/>
                  <a:pt x="0" y="700"/>
                </a:cubicBezTo>
                <a:lnTo>
                  <a:pt x="0" y="3500"/>
                </a:lnTo>
                <a:cubicBezTo>
                  <a:pt x="0" y="3850"/>
                  <a:pt x="350" y="4201"/>
                  <a:pt x="700" y="4201"/>
                </a:cubicBezTo>
                <a:lnTo>
                  <a:pt x="11110" y="4201"/>
                </a:lnTo>
                <a:cubicBezTo>
                  <a:pt x="11460" y="4201"/>
                  <a:pt x="11811" y="3850"/>
                  <a:pt x="11811" y="3500"/>
                </a:cubicBezTo>
                <a:lnTo>
                  <a:pt x="11811" y="700"/>
                </a:lnTo>
                <a:cubicBezTo>
                  <a:pt x="11811" y="350"/>
                  <a:pt x="11460" y="0"/>
                  <a:pt x="11110" y="0"/>
                </a:cubicBezTo>
                <a:lnTo>
                  <a:pt x="700" y="0"/>
                </a:lnTo>
              </a:path>
            </a:pathLst>
          </a:custGeom>
          <a:gradFill rotWithShape="0">
            <a:gsLst>
              <a:gs pos="0">
                <a:srgbClr val="DDE8CB"/>
              </a:gs>
              <a:gs pos="100000">
                <a:srgbClr val="FFD7D7"/>
              </a:gs>
            </a:gsLst>
            <a:lin ang="3600000"/>
          </a:gradFill>
          <a:ln>
            <a:solidFill>
              <a:srgbClr val="3465A4"/>
            </a:solidFill>
          </a:ln>
        </p:spPr>
        <p:style>
          <a:lnRef idx="0">
            <a:scrgbClr r="0" g="0" b="0"/>
          </a:lnRef>
          <a:fillRef idx="0">
            <a:scrgbClr r="0" g="0" b="0"/>
          </a:fillRef>
          <a:effectRef idx="0">
            <a:scrgbClr r="0" g="0" b="0"/>
          </a:effectRef>
          <a:fontRef idx="minor"/>
        </p:style>
      </p:sp>
      <p:sp>
        <p:nvSpPr>
          <p:cNvPr id="262" name="CustomShape 5"/>
          <p:cNvSpPr/>
          <p:nvPr/>
        </p:nvSpPr>
        <p:spPr>
          <a:xfrm>
            <a:off x="719640" y="1511640"/>
            <a:ext cx="4025160" cy="301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100" b="1" strike="noStrike" spc="-1">
                <a:solidFill>
                  <a:srgbClr val="00A933"/>
                </a:solidFill>
                <a:latin typeface="Arial"/>
                <a:ea typeface="Courier New"/>
              </a:rPr>
              <a:t>1. Должностными лицами признаются лица, постоянно, временно или по специальному полномочию осуществляющие функции представителя власти либо выполняющие организационно-распорядительные, административно-хозяйственные функции в государственных органах, органах местного самоуправления, государственных и муниципальных учреждениях, государственных корпорациях, государственных компаниях, государственных и муниципальных унитарных предприятиях, акционерных обществах, контрольный пакет акций которых принадлежит Российской Федерации, субъектам Российской Федерации или муниципальным образованиям, а также в Вооруженных Силах Российской Федерации, других войсках и воинских формированиях Российской Федерации.</a:t>
            </a:r>
            <a:endParaRPr lang="ru-RU" sz="1100" b="0" strike="noStrike" spc="-1">
              <a:latin typeface="Arial"/>
            </a:endParaRPr>
          </a:p>
        </p:txBody>
      </p:sp>
      <p:sp>
        <p:nvSpPr>
          <p:cNvPr id="263" name="CustomShape 6"/>
          <p:cNvSpPr/>
          <p:nvPr/>
        </p:nvSpPr>
        <p:spPr>
          <a:xfrm>
            <a:off x="5543280" y="1439640"/>
            <a:ext cx="3881160" cy="15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100" b="1" strike="noStrike" spc="-1">
                <a:solidFill>
                  <a:srgbClr val="00A933"/>
                </a:solidFill>
                <a:latin typeface="Arial"/>
                <a:ea typeface="DejaVu Sans"/>
              </a:rPr>
              <a:t>2. Под лицами, занимающими государственные должности Российской Федерации понимаются лица, занимающие должности, устанавливаемые Конституцией Российской Федерации, федеральными конституционными законами и федеральными законами для непосредственного исполнения полномочий государственных органов.</a:t>
            </a:r>
            <a:endParaRPr lang="ru-RU" sz="1100" b="0" strike="noStrike" spc="-1">
              <a:latin typeface="Arial"/>
            </a:endParaRPr>
          </a:p>
          <a:p>
            <a:pPr algn="ctr">
              <a:lnSpc>
                <a:spcPct val="100000"/>
              </a:lnSpc>
            </a:pPr>
            <a:endParaRPr lang="ru-RU" sz="1100" b="0" strike="noStrike" spc="-1">
              <a:latin typeface="Arial"/>
            </a:endParaRPr>
          </a:p>
        </p:txBody>
      </p:sp>
      <p:sp>
        <p:nvSpPr>
          <p:cNvPr id="264" name="CustomShape 7"/>
          <p:cNvSpPr/>
          <p:nvPr/>
        </p:nvSpPr>
        <p:spPr>
          <a:xfrm>
            <a:off x="5471280" y="3239280"/>
            <a:ext cx="3953160" cy="136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100" b="1" strike="noStrike" spc="-1">
                <a:solidFill>
                  <a:srgbClr val="00A933"/>
                </a:solidFill>
                <a:latin typeface="Arial"/>
                <a:ea typeface="DejaVu Sans"/>
              </a:rPr>
              <a:t>3. Под лицами, занимающими государственные должности субъектов Российской Федерации, в статьях настоящей главы и других статьях настоящего Кодекса понимаются лица, занимающие должности, устанавливаемые конституциями или уставами субъектов Российской Федерации для непосредственного исполнения полномочий государственных орг</a:t>
            </a:r>
            <a:r>
              <a:rPr lang="ru-RU" sz="1100" b="1" strike="noStrike" spc="-1">
                <a:solidFill>
                  <a:srgbClr val="00A933"/>
                </a:solidFill>
                <a:latin typeface="Arial"/>
                <a:ea typeface="Courier New"/>
              </a:rPr>
              <a:t>анов.</a:t>
            </a:r>
            <a:endParaRPr lang="ru-RU"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503640" y="116280"/>
            <a:ext cx="9136440" cy="1100880"/>
          </a:xfrm>
          <a:prstGeom prst="rect">
            <a:avLst/>
          </a:prstGeom>
          <a:gradFill rotWithShape="0">
            <a:gsLst>
              <a:gs pos="0">
                <a:srgbClr val="DDE8CB"/>
              </a:gs>
              <a:gs pos="100000">
                <a:srgbClr val="B4C7DC"/>
              </a:gs>
            </a:gsLst>
            <a:lin ang="540000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2600" b="0" strike="noStrike" spc="-1">
                <a:solidFill>
                  <a:srgbClr val="006699"/>
                </a:solidFill>
                <a:latin typeface="Arial"/>
                <a:ea typeface="DejaVu Sans"/>
              </a:rPr>
              <a:t>К преступлениям коррупционной направленности относятся противоправные деяния, имеющие все перечисленные ниже признаки*:</a:t>
            </a:r>
            <a:endParaRPr lang="ru-RU" sz="2600" b="0" strike="noStrike" spc="-1">
              <a:latin typeface="Arial"/>
            </a:endParaRPr>
          </a:p>
        </p:txBody>
      </p:sp>
      <p:sp>
        <p:nvSpPr>
          <p:cNvPr id="266" name="CustomShape 2"/>
          <p:cNvSpPr/>
          <p:nvPr/>
        </p:nvSpPr>
        <p:spPr>
          <a:xfrm>
            <a:off x="503640" y="1326240"/>
            <a:ext cx="4420080" cy="15613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lIns="0" tIns="0" rIns="0" bIns="0">
            <a:normAutofit fontScale="55000" lnSpcReduction="10000"/>
          </a:bodyPr>
          <a:lstStyle/>
          <a:p>
            <a:pPr algn="just">
              <a:lnSpc>
                <a:spcPct val="100000"/>
              </a:lnSpc>
              <a:spcBef>
                <a:spcPts val="1060"/>
              </a:spcBef>
            </a:pPr>
            <a:r>
              <a:rPr lang="ru-RU" sz="2200" b="1" strike="noStrike" spc="-1">
                <a:solidFill>
                  <a:srgbClr val="00A933"/>
                </a:solidFill>
                <a:latin typeface="Arial"/>
                <a:ea typeface="DejaVu Sans"/>
              </a:rPr>
              <a:t>- наличие надлежащих субъектов уголовно наказуемого деяния, к которым относятся должностные лица, указанные в примечаниях к ст. 285 УК РФ, лица, выполняющие управленческие функции в коммерческой или иной организации, действующие от имени юридического лица, а также в некоммерческой организации, не являющейся государственным органом, органом местного самоуправления, государственным или муниципальным учреждением, указанные в примеча</a:t>
            </a:r>
            <a:r>
              <a:rPr lang="ru-RU" sz="2200" b="1" strike="noStrike" spc="-1">
                <a:solidFill>
                  <a:srgbClr val="00A933"/>
                </a:solidFill>
                <a:latin typeface="Arial"/>
                <a:ea typeface="Courier New"/>
              </a:rPr>
              <a:t>ниях к ст. 201 УК РФ;</a:t>
            </a:r>
            <a:endParaRPr lang="ru-RU" sz="2200" b="0" strike="noStrike" spc="-1">
              <a:latin typeface="Arial"/>
            </a:endParaRPr>
          </a:p>
        </p:txBody>
      </p:sp>
      <p:sp>
        <p:nvSpPr>
          <p:cNvPr id="267" name="CustomShape 3"/>
          <p:cNvSpPr/>
          <p:nvPr/>
        </p:nvSpPr>
        <p:spPr>
          <a:xfrm>
            <a:off x="5151960" y="1326240"/>
            <a:ext cx="4420080" cy="15613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lIns="0" tIns="0" rIns="0" bIns="0">
            <a:normAutofit/>
          </a:bodyPr>
          <a:lstStyle/>
          <a:p>
            <a:pPr algn="just">
              <a:lnSpc>
                <a:spcPct val="100000"/>
              </a:lnSpc>
              <a:spcBef>
                <a:spcPts val="799"/>
              </a:spcBef>
            </a:pPr>
            <a:r>
              <a:rPr lang="ru-RU" sz="2200" b="1" strike="noStrike" spc="-1">
                <a:solidFill>
                  <a:srgbClr val="00A933"/>
                </a:solidFill>
                <a:latin typeface="Arial"/>
                <a:ea typeface="Courier New"/>
              </a:rPr>
              <a:t>- связь деяния со служебным положением субъекта, отступлением от его прямых прав и обязанностей;</a:t>
            </a:r>
            <a:endParaRPr lang="ru-RU" sz="2200" b="0" strike="noStrike" spc="-1">
              <a:latin typeface="Arial"/>
            </a:endParaRPr>
          </a:p>
        </p:txBody>
      </p:sp>
      <p:sp>
        <p:nvSpPr>
          <p:cNvPr id="268" name="CustomShape 4"/>
          <p:cNvSpPr/>
          <p:nvPr/>
        </p:nvSpPr>
        <p:spPr>
          <a:xfrm>
            <a:off x="503640" y="3043440"/>
            <a:ext cx="4420080" cy="15613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lIns="0" tIns="0" rIns="0" bIns="0">
            <a:normAutofit fontScale="90000"/>
          </a:bodyPr>
          <a:lstStyle/>
          <a:p>
            <a:pPr algn="just">
              <a:lnSpc>
                <a:spcPct val="100000"/>
              </a:lnSpc>
              <a:spcBef>
                <a:spcPts val="799"/>
              </a:spcBef>
            </a:pPr>
            <a:r>
              <a:rPr lang="ru-RU" sz="2200" b="1" strike="noStrike" spc="-1">
                <a:solidFill>
                  <a:srgbClr val="00A933"/>
                </a:solidFill>
                <a:latin typeface="Arial"/>
                <a:ea typeface="Courier New"/>
              </a:rPr>
              <a:t>- обязательное наличие у субъекта корыстного мотива (деяние связано с получением им имущественных прав и выгод для себя или для третьих лиц);</a:t>
            </a:r>
            <a:endParaRPr lang="ru-RU" sz="2200" b="0" strike="noStrike" spc="-1">
              <a:latin typeface="Arial"/>
            </a:endParaRPr>
          </a:p>
        </p:txBody>
      </p:sp>
      <p:sp>
        <p:nvSpPr>
          <p:cNvPr id="269" name="CustomShape 5"/>
          <p:cNvSpPr/>
          <p:nvPr/>
        </p:nvSpPr>
        <p:spPr>
          <a:xfrm>
            <a:off x="5151960" y="3043440"/>
            <a:ext cx="4420080" cy="15613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lIns="0" tIns="0" rIns="0" bIns="0">
            <a:normAutofit/>
          </a:bodyPr>
          <a:lstStyle/>
          <a:p>
            <a:pPr marL="113400" algn="just">
              <a:lnSpc>
                <a:spcPct val="100000"/>
              </a:lnSpc>
              <a:spcBef>
                <a:spcPts val="1060"/>
              </a:spcBef>
            </a:pPr>
            <a:r>
              <a:rPr lang="ru-RU" sz="2400" b="0" strike="noStrike" spc="-1">
                <a:solidFill>
                  <a:srgbClr val="00A933"/>
                </a:solidFill>
                <a:latin typeface="Arial"/>
                <a:ea typeface="DejaVu Sans"/>
              </a:rPr>
              <a:t>- </a:t>
            </a:r>
            <a:r>
              <a:rPr lang="ru-RU" sz="2200" b="1" strike="noStrike" spc="-1">
                <a:solidFill>
                  <a:srgbClr val="00A933"/>
                </a:solidFill>
                <a:latin typeface="Arial"/>
                <a:ea typeface="Courier New"/>
              </a:rPr>
              <a:t>совершение преступления только с прямым умыслом.</a:t>
            </a:r>
            <a:endParaRPr lang="ru-RU" sz="2200" b="0" strike="noStrike" spc="-1">
              <a:latin typeface="Arial"/>
            </a:endParaRPr>
          </a:p>
        </p:txBody>
      </p:sp>
      <p:sp>
        <p:nvSpPr>
          <p:cNvPr id="270" name="CustomShape 6"/>
          <p:cNvSpPr/>
          <p:nvPr/>
        </p:nvSpPr>
        <p:spPr>
          <a:xfrm>
            <a:off x="71640" y="4967280"/>
            <a:ext cx="9856800" cy="68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2A6099"/>
                </a:solidFill>
                <a:latin typeface="Arial"/>
                <a:ea typeface="DejaVu Sans"/>
              </a:rPr>
              <a:t>*Перечень № 23 преступлений коррупционной направленности (введен в действие Указанием от 25.12.2018 Генпрокуратуры РФ № 853/11 «О введении в действие перечней статей УК РФ, используемых при формировании статистической отчетности»)</a:t>
            </a:r>
            <a:endParaRPr lang="ru-RU" sz="1400" b="0" strike="noStrike" spc="-1">
              <a:latin typeface="Arial"/>
            </a:endParaRPr>
          </a:p>
        </p:txBody>
      </p:sp>
      <p:sp>
        <p:nvSpPr>
          <p:cNvPr id="271" name="Line 7"/>
          <p:cNvSpPr/>
          <p:nvPr/>
        </p:nvSpPr>
        <p:spPr>
          <a:xfrm flipV="1">
            <a:off x="503640" y="1223640"/>
            <a:ext cx="9143280" cy="8280"/>
          </a:xfrm>
          <a:prstGeom prst="line">
            <a:avLst/>
          </a:prstGeom>
          <a:ln>
            <a:solidFill>
              <a:srgbClr val="3465A4"/>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Рисунок 270"/>
          <p:cNvPicPr/>
          <p:nvPr/>
        </p:nvPicPr>
        <p:blipFill>
          <a:blip r:embed="rId2"/>
          <a:stretch/>
        </p:blipFill>
        <p:spPr>
          <a:xfrm>
            <a:off x="148680" y="2159640"/>
            <a:ext cx="2436480" cy="2436120"/>
          </a:xfrm>
          <a:prstGeom prst="rect">
            <a:avLst/>
          </a:prstGeom>
          <a:ln>
            <a:noFill/>
          </a:ln>
        </p:spPr>
      </p:pic>
      <p:sp>
        <p:nvSpPr>
          <p:cNvPr id="273" name="CustomShape 1"/>
          <p:cNvSpPr/>
          <p:nvPr/>
        </p:nvSpPr>
        <p:spPr>
          <a:xfrm>
            <a:off x="3311640" y="215640"/>
            <a:ext cx="6473160" cy="3017160"/>
          </a:xfrm>
          <a:prstGeom prst="wedgeRoundRectCallout">
            <a:avLst>
              <a:gd name="adj1" fmla="val -58069"/>
              <a:gd name="adj2" fmla="val 67578"/>
              <a:gd name="adj3" fmla="val 16667"/>
            </a:avLst>
          </a:prstGeom>
          <a:gradFill rotWithShape="0">
            <a:gsLst>
              <a:gs pos="0">
                <a:srgbClr val="DDE8CB"/>
              </a:gs>
              <a:gs pos="100000">
                <a:srgbClr val="FFD7D7"/>
              </a:gs>
            </a:gsLst>
            <a:lin ang="3600000"/>
          </a:gra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600" b="0" strike="noStrike" spc="-1">
                <a:solidFill>
                  <a:srgbClr val="2A6099"/>
                </a:solidFill>
                <a:latin typeface="Arial"/>
                <a:ea typeface="DejaVu Sans"/>
              </a:rPr>
              <a:t>  </a:t>
            </a:r>
            <a:endParaRPr lang="ru-RU" sz="2600" b="0" strike="noStrike" spc="-1">
              <a:latin typeface="Arial"/>
            </a:endParaRPr>
          </a:p>
        </p:txBody>
      </p:sp>
      <p:sp>
        <p:nvSpPr>
          <p:cNvPr id="274" name="CustomShape 2"/>
          <p:cNvSpPr/>
          <p:nvPr/>
        </p:nvSpPr>
        <p:spPr>
          <a:xfrm>
            <a:off x="3455640" y="503640"/>
            <a:ext cx="6185160" cy="250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000" b="0" strike="noStrike" spc="-1">
                <a:solidFill>
                  <a:srgbClr val="2A6099"/>
                </a:solidFill>
                <a:latin typeface="Arial"/>
                <a:ea typeface="Arial"/>
              </a:rPr>
              <a:t>   </a:t>
            </a:r>
            <a:r>
              <a:rPr lang="ru-RU" sz="1400" b="0" strike="noStrike" spc="-1">
                <a:solidFill>
                  <a:srgbClr val="2A6099"/>
                </a:solidFill>
                <a:latin typeface="Arial"/>
                <a:ea typeface="Arial"/>
              </a:rPr>
              <a:t>В целях уголовно-правового обеспечения противодействия коррупции и в интересах выполнения международных обязательств Уголовный кодекс Российской Федерации устанавливает ответственность за совершение коррупционных преступлений. Среди них наиболее распространенным и опасным является </a:t>
            </a:r>
            <a:r>
              <a:rPr lang="ru-RU" sz="1600" b="1" strike="noStrike" spc="-1">
                <a:solidFill>
                  <a:srgbClr val="CE181E"/>
                </a:solidFill>
                <a:latin typeface="Arial"/>
                <a:ea typeface="Arial"/>
              </a:rPr>
              <a:t>взяточничество.</a:t>
            </a:r>
            <a:r>
              <a:rPr lang="ru-RU" sz="1400" b="0" strike="noStrike" spc="-1">
                <a:solidFill>
                  <a:srgbClr val="2A6099"/>
                </a:solidFill>
                <a:latin typeface="Arial"/>
                <a:ea typeface="Arial"/>
              </a:rPr>
              <a:t> Оно посягает на основы государственной власти, нарушает нормальную управленческую деятельность государственных и муниципальных органов и учреждений, подрывает их авторитет, деформирует правосознание граждан, создавая у них представление о возможности удовлетворения личных и коллективных интересов путем подкупа должностных лиц, препятствует конкуренции, затрудняет экономическое развитие.*</a:t>
            </a:r>
            <a:endParaRPr lang="ru-RU" sz="1400" b="0" strike="noStrike" spc="-1">
              <a:latin typeface="Arial"/>
            </a:endParaRPr>
          </a:p>
        </p:txBody>
      </p:sp>
      <p:sp>
        <p:nvSpPr>
          <p:cNvPr id="275" name="CustomShape 3"/>
          <p:cNvSpPr/>
          <p:nvPr/>
        </p:nvSpPr>
        <p:spPr>
          <a:xfrm>
            <a:off x="215640" y="4967280"/>
            <a:ext cx="9712800" cy="63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a:solidFill>
                  <a:srgbClr val="2A6099"/>
                </a:solidFill>
                <a:latin typeface="Arial"/>
                <a:ea typeface="DejaVu Sans"/>
              </a:rPr>
              <a:t>*Постановление Пленума Верховного суда Российской Федерации от 9 июля 2013 г. № 24              «О судебной практике по делам о взяточничестве и об иных коррупционных преступлениях» </a:t>
            </a:r>
            <a:endParaRPr lang="ru-RU" sz="1600" b="0" strike="noStrike" spc="-1">
              <a:latin typeface="Arial"/>
            </a:endParaRPr>
          </a:p>
        </p:txBody>
      </p:sp>
      <p:pic>
        <p:nvPicPr>
          <p:cNvPr id="276" name="Рисунок 274"/>
          <p:cNvPicPr/>
          <p:nvPr/>
        </p:nvPicPr>
        <p:blipFill>
          <a:blip r:embed="rId3"/>
          <a:stretch/>
        </p:blipFill>
        <p:spPr>
          <a:xfrm>
            <a:off x="143640" y="215640"/>
            <a:ext cx="2419200" cy="1644840"/>
          </a:xfrm>
          <a:prstGeom prst="rect">
            <a:avLst/>
          </a:prstGeom>
          <a:ln>
            <a:noFill/>
          </a:ln>
        </p:spPr>
      </p:pic>
      <p:sp>
        <p:nvSpPr>
          <p:cNvPr id="277" name="Line 4"/>
          <p:cNvSpPr/>
          <p:nvPr/>
        </p:nvSpPr>
        <p:spPr>
          <a:xfrm flipH="1">
            <a:off x="71640" y="143640"/>
            <a:ext cx="2591640" cy="1799640"/>
          </a:xfrm>
          <a:prstGeom prst="line">
            <a:avLst/>
          </a:prstGeom>
          <a:ln w="36000">
            <a:solidFill>
              <a:srgbClr val="FF0000"/>
            </a:solidFill>
            <a:round/>
          </a:ln>
        </p:spPr>
        <p:style>
          <a:lnRef idx="0">
            <a:scrgbClr r="0" g="0" b="0"/>
          </a:lnRef>
          <a:fillRef idx="0">
            <a:scrgbClr r="0" g="0" b="0"/>
          </a:fillRef>
          <a:effectRef idx="0">
            <a:scrgbClr r="0" g="0" b="0"/>
          </a:effectRef>
          <a:fontRef idx="minor"/>
        </p:style>
      </p:sp>
      <p:sp>
        <p:nvSpPr>
          <p:cNvPr id="278" name="Line 5"/>
          <p:cNvSpPr/>
          <p:nvPr/>
        </p:nvSpPr>
        <p:spPr>
          <a:xfrm>
            <a:off x="71640" y="143640"/>
            <a:ext cx="2591640" cy="1799640"/>
          </a:xfrm>
          <a:prstGeom prst="line">
            <a:avLst/>
          </a:prstGeom>
          <a:ln w="36000">
            <a:solidFill>
              <a:srgbClr val="FF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504000" y="215640"/>
            <a:ext cx="9064440" cy="85752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Получение взятки (ст. 290 УК РФ)</a:t>
            </a:r>
            <a:endParaRPr lang="ru-RU" sz="3300" b="0" strike="noStrike" spc="-1">
              <a:latin typeface="Arial"/>
            </a:endParaRPr>
          </a:p>
        </p:txBody>
      </p:sp>
      <p:pic>
        <p:nvPicPr>
          <p:cNvPr id="280" name="Рисунок 278"/>
          <p:cNvPicPr/>
          <p:nvPr/>
        </p:nvPicPr>
        <p:blipFill>
          <a:blip r:embed="rId2"/>
          <a:stretch/>
        </p:blipFill>
        <p:spPr>
          <a:xfrm>
            <a:off x="503280" y="1494360"/>
            <a:ext cx="4420080" cy="2945160"/>
          </a:xfrm>
          <a:prstGeom prst="rect">
            <a:avLst/>
          </a:prstGeom>
          <a:ln>
            <a:noFill/>
          </a:ln>
        </p:spPr>
      </p:pic>
      <p:sp>
        <p:nvSpPr>
          <p:cNvPr id="281" name="CustomShape 2"/>
          <p:cNvSpPr/>
          <p:nvPr/>
        </p:nvSpPr>
        <p:spPr>
          <a:xfrm>
            <a:off x="5151960" y="1326240"/>
            <a:ext cx="4420080" cy="3130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lnSpcReduction="10000"/>
          </a:bodyPr>
          <a:lstStyle/>
          <a:p>
            <a:pPr algn="just">
              <a:lnSpc>
                <a:spcPct val="100000"/>
              </a:lnSpc>
              <a:spcBef>
                <a:spcPts val="1060"/>
              </a:spcBef>
            </a:pPr>
            <a:r>
              <a:rPr lang="ru-RU" sz="1200" b="1" strike="noStrike" spc="-1">
                <a:solidFill>
                  <a:srgbClr val="3465A4"/>
                </a:solidFill>
                <a:latin typeface="Arial"/>
                <a:ea typeface="DejaVu Sans"/>
              </a:rPr>
              <a:t>П</a:t>
            </a:r>
            <a:r>
              <a:rPr lang="ru-RU" sz="1400" b="1" strike="noStrike" spc="-1">
                <a:solidFill>
                  <a:srgbClr val="3465A4"/>
                </a:solidFill>
                <a:latin typeface="Arial"/>
                <a:ea typeface="DejaVu Sans"/>
              </a:rPr>
              <a:t>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(в том числе когда взятка по указанию должностного лица передается иному физическому или юридическому лицу) за совершение действий (бездействие) в пользу взяткодателя или представляемых им лиц, если указанные действия (бездействие) входят в служебные полномочия должностного лица либо если оно в силу должностного полож</a:t>
            </a:r>
            <a:r>
              <a:rPr lang="ru-RU" sz="1400" b="1" strike="noStrike" spc="-1">
                <a:solidFill>
                  <a:srgbClr val="3465A4"/>
                </a:solidFill>
                <a:latin typeface="Arial"/>
                <a:ea typeface="Arial"/>
              </a:rPr>
              <a:t>ения может способствовать указанным действиям (бездействию), а равно за общее покровительство или попустительство по службе.</a:t>
            </a:r>
            <a:endParaRPr lang="ru-RU" sz="1400" b="0" strike="noStrike" spc="-1">
              <a:latin typeface="Arial"/>
            </a:endParaRPr>
          </a:p>
        </p:txBody>
      </p:sp>
      <p:sp>
        <p:nvSpPr>
          <p:cNvPr id="282" name="Line 3"/>
          <p:cNvSpPr/>
          <p:nvPr/>
        </p:nvSpPr>
        <p:spPr>
          <a:xfrm>
            <a:off x="504000" y="107964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283" name="Рисунок 281"/>
          <p:cNvPicPr/>
          <p:nvPr/>
        </p:nvPicPr>
        <p:blipFill>
          <a:blip r:embed="rId3"/>
          <a:stretch/>
        </p:blipFill>
        <p:spPr>
          <a:xfrm>
            <a:off x="504000" y="163800"/>
            <a:ext cx="909360" cy="909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504000" y="277200"/>
            <a:ext cx="9064440" cy="86796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Дача взятки (ст. 291 УК РФ)</a:t>
            </a:r>
            <a:endParaRPr lang="ru-RU" sz="3300" b="0" strike="noStrike" spc="-1">
              <a:latin typeface="Arial"/>
            </a:endParaRPr>
          </a:p>
        </p:txBody>
      </p:sp>
      <p:pic>
        <p:nvPicPr>
          <p:cNvPr id="285" name="Рисунок 283"/>
          <p:cNvPicPr/>
          <p:nvPr/>
        </p:nvPicPr>
        <p:blipFill>
          <a:blip r:embed="rId2"/>
          <a:stretch/>
        </p:blipFill>
        <p:spPr>
          <a:xfrm>
            <a:off x="503280" y="1494360"/>
            <a:ext cx="4420080" cy="2945160"/>
          </a:xfrm>
          <a:prstGeom prst="rect">
            <a:avLst/>
          </a:prstGeom>
          <a:ln>
            <a:noFill/>
          </a:ln>
        </p:spPr>
      </p:pic>
      <p:sp>
        <p:nvSpPr>
          <p:cNvPr id="286" name="CustomShape 2"/>
          <p:cNvSpPr/>
          <p:nvPr/>
        </p:nvSpPr>
        <p:spPr>
          <a:xfrm>
            <a:off x="5151960" y="1326240"/>
            <a:ext cx="4420080" cy="3130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gn="just">
              <a:lnSpc>
                <a:spcPct val="100000"/>
              </a:lnSpc>
              <a:spcBef>
                <a:spcPts val="1060"/>
              </a:spcBef>
            </a:pPr>
            <a:r>
              <a:rPr lang="ru-RU" sz="1800" b="1" strike="noStrike" spc="-1">
                <a:solidFill>
                  <a:srgbClr val="3465A4"/>
                </a:solidFill>
                <a:latin typeface="Arial"/>
                <a:ea typeface="DejaVu Sans"/>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a:t>
            </a:r>
            <a:r>
              <a:rPr lang="ru-RU" sz="1800" b="1" strike="noStrike" spc="-1">
                <a:solidFill>
                  <a:srgbClr val="3465A4"/>
                </a:solidFill>
                <a:latin typeface="Arial"/>
                <a:ea typeface="Arial"/>
              </a:rPr>
              <a:t> том числе когда взятка по указанию должностного лица передается иному физическому или юридическому лицу) </a:t>
            </a:r>
            <a:endParaRPr lang="ru-RU" sz="1800" b="0" strike="noStrike" spc="-1">
              <a:latin typeface="Arial"/>
            </a:endParaRPr>
          </a:p>
        </p:txBody>
      </p:sp>
      <p:sp>
        <p:nvSpPr>
          <p:cNvPr id="287" name="Line 3"/>
          <p:cNvSpPr/>
          <p:nvPr/>
        </p:nvSpPr>
        <p:spPr>
          <a:xfrm>
            <a:off x="504000" y="1151640"/>
            <a:ext cx="9070920" cy="360"/>
          </a:xfrm>
          <a:prstGeom prst="line">
            <a:avLst/>
          </a:prstGeom>
          <a:ln>
            <a:solidFill>
              <a:srgbClr val="FF0000"/>
            </a:solidFill>
          </a:ln>
        </p:spPr>
        <p:style>
          <a:lnRef idx="0">
            <a:scrgbClr r="0" g="0" b="0"/>
          </a:lnRef>
          <a:fillRef idx="0">
            <a:scrgbClr r="0" g="0" b="0"/>
          </a:fillRef>
          <a:effectRef idx="0">
            <a:scrgbClr r="0" g="0" b="0"/>
          </a:effectRef>
          <a:fontRef idx="minor"/>
        </p:style>
      </p:sp>
      <p:sp>
        <p:nvSpPr>
          <p:cNvPr id="288" name="CustomShape 4"/>
          <p:cNvSpPr/>
          <p:nvPr/>
        </p:nvSpPr>
        <p:spPr>
          <a:xfrm>
            <a:off x="360" y="4751280"/>
            <a:ext cx="10072800" cy="911520"/>
          </a:xfrm>
          <a:prstGeom prst="rect">
            <a:avLst/>
          </a:prstGeom>
          <a:gradFill rotWithShape="0">
            <a:gsLst>
              <a:gs pos="0">
                <a:srgbClr val="DDE8CB"/>
              </a:gs>
              <a:gs pos="100000">
                <a:srgbClr val="FFD7D7"/>
              </a:gs>
            </a:gsLst>
            <a:lin ang="3600000"/>
          </a:gra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400" b="0" u="sng" strike="noStrike" spc="-1">
                <a:solidFill>
                  <a:srgbClr val="FF0000"/>
                </a:solidFill>
                <a:uFillTx/>
                <a:latin typeface="Arial"/>
                <a:ea typeface="DejaVu Sans"/>
              </a:rPr>
              <a:t>Примечание:</a:t>
            </a:r>
            <a:r>
              <a:rPr lang="ru-RU" sz="1400" b="0" strike="noStrike" spc="-1">
                <a:solidFill>
                  <a:srgbClr val="2A6099"/>
                </a:solidFill>
                <a:latin typeface="Arial"/>
                <a:ea typeface="DejaVu Sans"/>
              </a:rPr>
              <a:t> </a:t>
            </a:r>
            <a:r>
              <a:rPr lang="ru-RU" sz="1400" b="0" strike="noStrike" spc="-1">
                <a:solidFill>
                  <a:srgbClr val="2A6099"/>
                </a:solidFill>
                <a:latin typeface="Arial"/>
                <a:ea typeface="Arial"/>
              </a:rPr>
              <a:t> лицо, давшее взятку, освобождается от уголовной ответственности, если оно активно способствовало раскрытию и (или) расследованию преступления и либо в отношении его имело место вымогательство взятки со стороны должностного лица, либо лицо после совершения преступления добровольно сообщило в орган, имеющий право возбудить уголовное дело, о даче взятки.</a:t>
            </a:r>
            <a:endParaRPr lang="ru-RU" sz="1400" b="0" strike="noStrike" spc="-1">
              <a:latin typeface="Arial"/>
            </a:endParaRPr>
          </a:p>
        </p:txBody>
      </p:sp>
      <p:pic>
        <p:nvPicPr>
          <p:cNvPr id="289" name="Рисунок 287"/>
          <p:cNvPicPr/>
          <p:nvPr/>
        </p:nvPicPr>
        <p:blipFill>
          <a:blip r:embed="rId3"/>
          <a:stretch/>
        </p:blipFill>
        <p:spPr>
          <a:xfrm>
            <a:off x="504000" y="215640"/>
            <a:ext cx="929520" cy="929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76000" y="216000"/>
            <a:ext cx="9064440" cy="1007640"/>
          </a:xfrm>
          <a:prstGeom prst="rect">
            <a:avLst/>
          </a:prstGeom>
          <a:gradFill rotWithShape="0">
            <a:gsLst>
              <a:gs pos="0">
                <a:srgbClr val="FFFFFF"/>
              </a:gs>
              <a:gs pos="100000">
                <a:srgbClr val="DDDDDD"/>
              </a:gs>
            </a:gsLst>
            <a:lin ang="0"/>
          </a:gra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3300" b="0" strike="noStrike" spc="-1">
                <a:solidFill>
                  <a:srgbClr val="FF0000"/>
                </a:solidFill>
                <a:latin typeface="Arial"/>
                <a:ea typeface="DejaVu Sans"/>
              </a:rPr>
              <a:t>      Посредничество во взяточничестве </a:t>
            </a:r>
            <a:endParaRPr lang="ru-RU" sz="3300" b="0" strike="noStrike" spc="-1">
              <a:latin typeface="Arial"/>
            </a:endParaRPr>
          </a:p>
          <a:p>
            <a:pPr algn="ctr">
              <a:lnSpc>
                <a:spcPct val="100000"/>
              </a:lnSpc>
            </a:pPr>
            <a:r>
              <a:rPr lang="ru-RU" sz="3300" b="0" strike="noStrike" spc="-1">
                <a:solidFill>
                  <a:srgbClr val="FF0000"/>
                </a:solidFill>
                <a:latin typeface="Arial"/>
                <a:ea typeface="DejaVu Sans"/>
              </a:rPr>
              <a:t>(ст. 291.1 УК РФ)</a:t>
            </a:r>
            <a:endParaRPr lang="ru-RU" sz="3300" b="0" strike="noStrike" spc="-1">
              <a:latin typeface="Arial"/>
            </a:endParaRPr>
          </a:p>
        </p:txBody>
      </p:sp>
      <p:pic>
        <p:nvPicPr>
          <p:cNvPr id="291" name="Рисунок 289"/>
          <p:cNvPicPr/>
          <p:nvPr/>
        </p:nvPicPr>
        <p:blipFill>
          <a:blip r:embed="rId2"/>
          <a:stretch/>
        </p:blipFill>
        <p:spPr>
          <a:xfrm>
            <a:off x="503280" y="1494360"/>
            <a:ext cx="4420080" cy="2945160"/>
          </a:xfrm>
          <a:prstGeom prst="rect">
            <a:avLst/>
          </a:prstGeom>
          <a:ln>
            <a:noFill/>
          </a:ln>
        </p:spPr>
      </p:pic>
      <p:sp>
        <p:nvSpPr>
          <p:cNvPr id="292" name="CustomShape 2"/>
          <p:cNvSpPr/>
          <p:nvPr/>
        </p:nvSpPr>
        <p:spPr>
          <a:xfrm>
            <a:off x="5151960" y="1326240"/>
            <a:ext cx="4420080" cy="3130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gn="just">
              <a:lnSpc>
                <a:spcPct val="100000"/>
              </a:lnSpc>
            </a:pPr>
            <a:r>
              <a:rPr lang="ru-RU" sz="1800" b="1" strike="noStrike" spc="-1">
                <a:solidFill>
                  <a:srgbClr val="3465A4"/>
                </a:solidFill>
                <a:latin typeface="Arial"/>
                <a:ea typeface="DejaVu Sans"/>
              </a:rPr>
              <a:t>Посредничество во взяточничестве,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о получении и даче взятки в </a:t>
            </a:r>
            <a:r>
              <a:rPr lang="ru-RU" sz="1800" b="1" strike="noStrike" spc="-1">
                <a:solidFill>
                  <a:srgbClr val="3465A4"/>
                </a:solidFill>
                <a:latin typeface="Arial"/>
                <a:ea typeface="DejaVu Sans"/>
                <a:hlinkClick r:id="rId3"/>
              </a:rPr>
              <a:t>значительном размере</a:t>
            </a:r>
            <a:r>
              <a:rPr lang="ru-RU" sz="1800" b="1" strike="noStrike" spc="-1">
                <a:solidFill>
                  <a:srgbClr val="3465A4"/>
                </a:solidFill>
                <a:latin typeface="Arial"/>
                <a:ea typeface="DejaVu Sans"/>
              </a:rPr>
              <a:t>.</a:t>
            </a:r>
            <a:endParaRPr lang="ru-RU" sz="1800" b="0" strike="noStrike" spc="-1">
              <a:latin typeface="Arial"/>
            </a:endParaRPr>
          </a:p>
        </p:txBody>
      </p:sp>
      <p:sp>
        <p:nvSpPr>
          <p:cNvPr id="293" name="Line 3"/>
          <p:cNvSpPr/>
          <p:nvPr/>
        </p:nvSpPr>
        <p:spPr>
          <a:xfrm>
            <a:off x="504000" y="1224000"/>
            <a:ext cx="9136800" cy="360"/>
          </a:xfrm>
          <a:prstGeom prst="line">
            <a:avLst/>
          </a:prstGeom>
          <a:ln>
            <a:solidFill>
              <a:srgbClr val="FF0000"/>
            </a:solidFill>
          </a:ln>
        </p:spPr>
        <p:style>
          <a:lnRef idx="0">
            <a:scrgbClr r="0" g="0" b="0"/>
          </a:lnRef>
          <a:fillRef idx="0">
            <a:scrgbClr r="0" g="0" b="0"/>
          </a:fillRef>
          <a:effectRef idx="0">
            <a:scrgbClr r="0" g="0" b="0"/>
          </a:effectRef>
          <a:fontRef idx="minor"/>
        </p:style>
      </p:sp>
      <p:pic>
        <p:nvPicPr>
          <p:cNvPr id="294" name="Рисунок 292"/>
          <p:cNvPicPr/>
          <p:nvPr/>
        </p:nvPicPr>
        <p:blipFill>
          <a:blip r:embed="rId4"/>
          <a:stretch/>
        </p:blipFill>
        <p:spPr>
          <a:xfrm>
            <a:off x="504000" y="181080"/>
            <a:ext cx="1042560" cy="1042560"/>
          </a:xfrm>
          <a:prstGeom prst="rect">
            <a:avLst/>
          </a:prstGeom>
          <a:ln>
            <a:noFill/>
          </a:ln>
        </p:spPr>
      </p:pic>
      <p:sp>
        <p:nvSpPr>
          <p:cNvPr id="295" name="CustomShape 4"/>
          <p:cNvSpPr/>
          <p:nvPr/>
        </p:nvSpPr>
        <p:spPr>
          <a:xfrm>
            <a:off x="288000" y="4968000"/>
            <a:ext cx="9503640" cy="431280"/>
          </a:xfrm>
          <a:prstGeom prst="rect">
            <a:avLst/>
          </a:prstGeom>
          <a:gradFill rotWithShape="0">
            <a:gsLst>
              <a:gs pos="0">
                <a:srgbClr val="DDE8CB"/>
              </a:gs>
              <a:gs pos="100000">
                <a:srgbClr val="FFD7D7"/>
              </a:gs>
            </a:gsLst>
            <a:lin ang="3600000"/>
          </a:gra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200" b="0" strike="noStrike" spc="-1">
                <a:latin typeface="Arial"/>
                <a:ea typeface="Arial"/>
              </a:rPr>
              <a:t>	</a:t>
            </a:r>
            <a:r>
              <a:rPr lang="ru-RU" sz="1200" b="0" strike="noStrike" spc="-1">
                <a:solidFill>
                  <a:srgbClr val="2A6099"/>
                </a:solidFill>
                <a:latin typeface="Arial"/>
                <a:ea typeface="Arial"/>
              </a:rPr>
              <a:t>Значительным размером взятки признаются сумма денег, стоимость ценных бумаг, иного имущества, услуг имущественного характера, иных имущественных прав, превышающие двадцать пять тысяч рублей.</a:t>
            </a:r>
            <a:endParaRPr lang="ru-RU"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1653</Words>
  <Application>Microsoft Office PowerPoint</Application>
  <PresentationFormat>Произвольный</PresentationFormat>
  <Paragraphs>71</Paragraphs>
  <Slides>17</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17</vt:i4>
      </vt:variant>
    </vt:vector>
  </HeadingPairs>
  <TitlesOfParts>
    <vt:vector size="23" baseType="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dc:description/>
  <cp:lastModifiedBy>Макурин Андрей Иванович</cp:lastModifiedBy>
  <cp:revision>93</cp:revision>
  <cp:lastPrinted>2019-01-28T10:00:18Z</cp:lastPrinted>
  <dcterms:created xsi:type="dcterms:W3CDTF">2019-01-21T09:02:54Z</dcterms:created>
  <dcterms:modified xsi:type="dcterms:W3CDTF">2019-04-01T11:13:14Z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